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4"/>
  </p:sldMasterIdLst>
  <p:notesMasterIdLst>
    <p:notesMasterId r:id="rId25"/>
  </p:notesMasterIdLst>
  <p:handoutMasterIdLst>
    <p:handoutMasterId r:id="rId26"/>
  </p:handoutMasterIdLst>
  <p:sldIdLst>
    <p:sldId id="256" r:id="rId5"/>
    <p:sldId id="295" r:id="rId6"/>
    <p:sldId id="275" r:id="rId7"/>
    <p:sldId id="262" r:id="rId8"/>
    <p:sldId id="287" r:id="rId9"/>
    <p:sldId id="261" r:id="rId10"/>
    <p:sldId id="263" r:id="rId11"/>
    <p:sldId id="284" r:id="rId12"/>
    <p:sldId id="264" r:id="rId13"/>
    <p:sldId id="266" r:id="rId14"/>
    <p:sldId id="285" r:id="rId15"/>
    <p:sldId id="296" r:id="rId16"/>
    <p:sldId id="271" r:id="rId17"/>
    <p:sldId id="297" r:id="rId18"/>
    <p:sldId id="273" r:id="rId19"/>
    <p:sldId id="274" r:id="rId20"/>
    <p:sldId id="299" r:id="rId21"/>
    <p:sldId id="300" r:id="rId22"/>
    <p:sldId id="301" r:id="rId23"/>
    <p:sldId id="302" r:id="rId24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2" clrIdx="1">
    <p:extLst>
      <p:ext uri="{19B8F6BF-5375-455C-9EA6-DF929625EA0E}">
        <p15:presenceInfo xmlns:p15="http://schemas.microsoft.com/office/powerpoint/2012/main" userId="S-1-5-21-3213289721-1927786710-1971543238-2777" providerId="AD"/>
      </p:ext>
    </p:extLst>
  </p:cmAuthor>
  <p:cmAuthor id="2" name="Milena Radomirovic" initials="MR" lastIdx="24" clrIdx="2">
    <p:extLst>
      <p:ext uri="{19B8F6BF-5375-455C-9EA6-DF929625EA0E}">
        <p15:presenceInfo xmlns:p15="http://schemas.microsoft.com/office/powerpoint/2012/main" userId="S-1-5-21-3213289721-1927786710-1971543238-2751" providerId="AD"/>
      </p:ext>
    </p:extLst>
  </p:cmAuthor>
  <p:cmAuthor id="3" name="Tatjana Milivojevic" initials="TM" lastIdx="13" clrIdx="3">
    <p:extLst>
      <p:ext uri="{19B8F6BF-5375-455C-9EA6-DF929625EA0E}">
        <p15:presenceInfo xmlns:p15="http://schemas.microsoft.com/office/powerpoint/2012/main" userId="S-1-5-21-3988269000-3947341290-2979681626-13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B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94" autoAdjust="0"/>
    <p:restoredTop sz="89852" autoAdjust="0"/>
  </p:normalViewPr>
  <p:slideViewPr>
    <p:cSldViewPr>
      <p:cViewPr varScale="1">
        <p:scale>
          <a:sx n="114" d="100"/>
          <a:sy n="114" d="100"/>
        </p:scale>
        <p:origin x="139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53B-496A-8AE6-31421DFE06A9}"/>
              </c:ext>
            </c:extLst>
          </c:dPt>
          <c:dPt>
            <c:idx val="1"/>
            <c:bubble3D val="0"/>
            <c:explosion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553B-496A-8AE6-31421DFE06A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53B-496A-8AE6-31421DFE06A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4-553B-496A-8AE6-31421DFE06A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553B-496A-8AE6-31421DFE06A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6-553B-496A-8AE6-31421DFE06A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553B-496A-8AE6-31421DFE06A9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8-553B-496A-8AE6-31421DFE06A9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553B-496A-8AE6-31421DFE06A9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A-553B-496A-8AE6-31421DFE06A9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553B-496A-8AE6-31421DFE06A9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C-553B-496A-8AE6-31421DFE06A9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553B-496A-8AE6-31421DFE06A9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E-553B-496A-8AE6-31421DFE06A9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F-553B-496A-8AE6-31421DFE06A9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0-553B-496A-8AE6-31421DFE06A9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1-392E-4043-AA4A-D2EF3CC75790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75F96048-D09B-40E3-90F9-685D1E13AF66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53B-496A-8AE6-31421DFE06A9}"/>
                </c:ext>
              </c:extLst>
            </c:dLbl>
            <c:dLbl>
              <c:idx val="1"/>
              <c:layout>
                <c:manualLayout>
                  <c:x val="-5.7482137649460481E-2"/>
                  <c:y val="8.329282273113919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9,35%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53B-496A-8AE6-31421DFE06A9}"/>
                </c:ext>
              </c:extLst>
            </c:dLbl>
            <c:dLbl>
              <c:idx val="2"/>
              <c:layout>
                <c:manualLayout>
                  <c:x val="-5.1987581413434431E-2"/>
                  <c:y val="9.8230713124315319E-2"/>
                </c:manualLayout>
              </c:layout>
              <c:tx>
                <c:rich>
                  <a:bodyPr/>
                  <a:lstStyle/>
                  <a:p>
                    <a:fld id="{56C17DDF-8A9F-436F-B55C-90816AF2BF97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53B-496A-8AE6-31421DFE06A9}"/>
                </c:ext>
              </c:extLst>
            </c:dLbl>
            <c:dLbl>
              <c:idx val="3"/>
              <c:layout>
                <c:manualLayout>
                  <c:x val="-8.664102751045008E-2"/>
                  <c:y val="0.11402463533700895"/>
                </c:manualLayout>
              </c:layout>
              <c:tx>
                <c:rich>
                  <a:bodyPr/>
                  <a:lstStyle/>
                  <a:p>
                    <a:fld id="{C57AEF7C-2086-43F0-B8D5-8FD770D06D96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53B-496A-8AE6-31421DFE06A9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A69132A1-425C-4A9F-8FE6-199B6DD113F5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53B-496A-8AE6-31421DFE06A9}"/>
                </c:ext>
              </c:extLst>
            </c:dLbl>
            <c:dLbl>
              <c:idx val="5"/>
              <c:layout>
                <c:manualLayout>
                  <c:x val="-0.15070149217458934"/>
                  <c:y val="0.16590742268781636"/>
                </c:manualLayout>
              </c:layout>
              <c:tx>
                <c:rich>
                  <a:bodyPr/>
                  <a:lstStyle/>
                  <a:p>
                    <a:fld id="{D9BAADA6-6040-4ED7-AED7-FEA519A32AD2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553B-496A-8AE6-31421DFE06A9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EF59ECBC-42E2-466E-B68D-12E1FAC04C0B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53B-496A-8AE6-31421DFE06A9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8E4DC100-67D7-453A-B417-1BF7BB3720F8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553B-496A-8AE6-31421DFE06A9}"/>
                </c:ext>
              </c:extLst>
            </c:dLbl>
            <c:dLbl>
              <c:idx val="8"/>
              <c:layout>
                <c:manualLayout>
                  <c:x val="-8.0398804316127156E-2"/>
                  <c:y val="-0.19173104924325937"/>
                </c:manualLayout>
              </c:layout>
              <c:tx>
                <c:rich>
                  <a:bodyPr/>
                  <a:lstStyle/>
                  <a:p>
                    <a:fld id="{F5AB6FDF-7797-4CBB-BD52-300B18EFBC60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553B-496A-8AE6-31421DFE06A9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53B-496A-8AE6-31421DFE06A9}"/>
                </c:ext>
              </c:extLst>
            </c:dLbl>
            <c:dLbl>
              <c:idx val="10"/>
              <c:layout>
                <c:manualLayout>
                  <c:x val="-2.7596237970253717E-2"/>
                  <c:y val="-0.22400232908612339"/>
                </c:manualLayout>
              </c:layout>
              <c:tx>
                <c:rich>
                  <a:bodyPr/>
                  <a:lstStyle/>
                  <a:p>
                    <a:fld id="{93753E7F-BDE1-4690-BC58-F762FA8CB367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553B-496A-8AE6-31421DFE06A9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fld id="{68986CCE-196A-4FFE-B711-1FD1A7A212CE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553B-496A-8AE6-31421DFE06A9}"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fld id="{53E51FEB-49D2-4184-9D7C-06CAEE188E3E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553B-496A-8AE6-31421DFE06A9}"/>
                </c:ext>
              </c:extLst>
            </c:dLbl>
            <c:dLbl>
              <c:idx val="13"/>
              <c:layout/>
              <c:tx>
                <c:rich>
                  <a:bodyPr/>
                  <a:lstStyle/>
                  <a:p>
                    <a:fld id="{C778C8F4-6298-4347-8B30-69F5B2C70E41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553B-496A-8AE6-31421DFE06A9}"/>
                </c:ext>
              </c:extLst>
            </c:dLbl>
            <c:dLbl>
              <c:idx val="14"/>
              <c:layout/>
              <c:tx>
                <c:rich>
                  <a:bodyPr/>
                  <a:lstStyle/>
                  <a:p>
                    <a:fld id="{21602893-8C94-426D-8893-7D135990FA16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553B-496A-8AE6-31421DFE06A9}"/>
                </c:ext>
              </c:extLst>
            </c:dLbl>
            <c:dLbl>
              <c:idx val="15"/>
              <c:layout>
                <c:manualLayout>
                  <c:x val="3.814729756002716E-2"/>
                  <c:y val="0.14834293939781232"/>
                </c:manualLayout>
              </c:layout>
              <c:tx>
                <c:rich>
                  <a:bodyPr/>
                  <a:lstStyle/>
                  <a:p>
                    <a:fld id="{E867C064-27EB-4AEB-9BA9-13137313C343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553B-496A-8AE6-31421DFE06A9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Sheet1!$A$2:$A$18</c:f>
              <c:strCache>
                <c:ptCount val="17"/>
                <c:pt idx="0">
                  <c:v>Програм 1. Становање, урбанизам и просторно планирање 0.85%</c:v>
                </c:pt>
                <c:pt idx="1">
                  <c:v>Програм 2. Комуналне делатности 7.83%</c:v>
                </c:pt>
                <c:pt idx="2">
                  <c:v>Програм 3. Локални економски развој 0.14%</c:v>
                </c:pt>
                <c:pt idx="3">
                  <c:v>Програм 4. Развој туризма 1.40%</c:v>
                </c:pt>
                <c:pt idx="4">
                  <c:v>Програм 5. Пољопривреда и рурални развој 0.91%</c:v>
                </c:pt>
                <c:pt idx="5">
                  <c:v>Програм 6. Заштита животне средине 1.30%</c:v>
                </c:pt>
                <c:pt idx="6">
                  <c:v>Програм 7. Организација саобраћаја и саобраћајна инфраструктура 5.79%</c:v>
                </c:pt>
                <c:pt idx="7">
                  <c:v>Програм 8. Предшколско васпитање и образовање 13.92%</c:v>
                </c:pt>
                <c:pt idx="8">
                  <c:v>Програм 9. Основно образовање и васпитање 9.45%</c:v>
                </c:pt>
                <c:pt idx="9">
                  <c:v>Програм 10. Средње образовање и васпитање 0%</c:v>
                </c:pt>
                <c:pt idx="10">
                  <c:v>Програм 11. Социјална и дечија заштита 5.98%</c:v>
                </c:pt>
                <c:pt idx="11">
                  <c:v>Програм 12. Здравствена заштита 1.78%</c:v>
                </c:pt>
                <c:pt idx="12">
                  <c:v>Програм 13. Развој културе и информисања 5.86%</c:v>
                </c:pt>
                <c:pt idx="13">
                  <c:v>Програм 14. Развој спорта и омладине 1.78%</c:v>
                </c:pt>
                <c:pt idx="14">
                  <c:v>Програм 15. Опште услуге локалне самоуправе 31.93%</c:v>
                </c:pt>
                <c:pt idx="15">
                  <c:v>Програм 16. Политички систем локалне самоуправе  6.69%</c:v>
                </c:pt>
                <c:pt idx="16">
                  <c:v>Програм 17. Енергетска ефикасност и обновљиви извори енергије5.50%</c:v>
                </c:pt>
              </c:strCache>
            </c:strRef>
          </c:cat>
          <c:val>
            <c:numRef>
              <c:f>Sheet1!$B$2:$B$18</c:f>
              <c:numCache>
                <c:formatCode>0.00%</c:formatCode>
                <c:ptCount val="17"/>
                <c:pt idx="0">
                  <c:v>8.5000000000000006E-3</c:v>
                </c:pt>
                <c:pt idx="1">
                  <c:v>7.8299999999999995E-2</c:v>
                </c:pt>
                <c:pt idx="2">
                  <c:v>1.4E-3</c:v>
                </c:pt>
                <c:pt idx="3">
                  <c:v>1.4E-2</c:v>
                </c:pt>
                <c:pt idx="4">
                  <c:v>9.1000000000000004E-3</c:v>
                </c:pt>
                <c:pt idx="5">
                  <c:v>1.2999999999999999E-2</c:v>
                </c:pt>
                <c:pt idx="6">
                  <c:v>5.79E-2</c:v>
                </c:pt>
                <c:pt idx="7">
                  <c:v>0.13919999999999999</c:v>
                </c:pt>
                <c:pt idx="8">
                  <c:v>9.4500000000000001E-2</c:v>
                </c:pt>
                <c:pt idx="9" formatCode="0%">
                  <c:v>0</c:v>
                </c:pt>
                <c:pt idx="10">
                  <c:v>5.9799999999999999E-2</c:v>
                </c:pt>
                <c:pt idx="11">
                  <c:v>1.78E-2</c:v>
                </c:pt>
                <c:pt idx="12">
                  <c:v>5.8599999999999999E-2</c:v>
                </c:pt>
                <c:pt idx="13">
                  <c:v>1.78E-2</c:v>
                </c:pt>
                <c:pt idx="14">
                  <c:v>0.31929999999999997</c:v>
                </c:pt>
                <c:pt idx="15">
                  <c:v>6.6900000000000001E-2</c:v>
                </c:pt>
                <c:pt idx="16">
                  <c:v>5.5E-2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3B-496A-8AE6-31421DFE06A9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9"/>
        <c:delete val="1"/>
      </c:legendEntry>
      <c:layout>
        <c:manualLayout>
          <c:xMode val="edge"/>
          <c:yMode val="edge"/>
          <c:x val="0.62114343345970646"/>
          <c:y val="0"/>
          <c:w val="0.37731335666375043"/>
          <c:h val="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sr-Cyrl-RS" sz="1600" dirty="0"/>
            <a:t>Општинска управа</a:t>
          </a:r>
        </a:p>
        <a:p>
          <a:r>
            <a:rPr lang="sr-Cyrl-RS" sz="1600" dirty="0" smtClean="0"/>
            <a:t>Председник </a:t>
          </a:r>
          <a:r>
            <a:rPr lang="sr-Cyrl-RS" sz="1600" dirty="0"/>
            <a:t>општине</a:t>
          </a:r>
        </a:p>
        <a:p>
          <a:r>
            <a:rPr lang="sr-Cyrl-RS" sz="1600" dirty="0"/>
            <a:t>Општинско  веће </a:t>
          </a:r>
        </a:p>
        <a:p>
          <a:r>
            <a:rPr lang="sr-Cyrl-RS" sz="1600" dirty="0"/>
            <a:t>Скупштина </a:t>
          </a:r>
          <a:r>
            <a:rPr lang="sr-Cyrl-RS" sz="1600" dirty="0" smtClean="0"/>
            <a:t>општине</a:t>
          </a:r>
        </a:p>
        <a:p>
          <a:r>
            <a:rPr lang="sr-Cyrl-RS" sz="1600" dirty="0" smtClean="0"/>
            <a:t>Општинско правобранилаштво</a:t>
          </a:r>
          <a:endParaRPr lang="sr-Cyrl-RS" sz="1600" dirty="0"/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Установа </a:t>
          </a:r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културе</a:t>
          </a:r>
        </a:p>
        <a:p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Туристичка организација општине Мерошина</a:t>
          </a:r>
          <a:endParaRPr lang="sr-Cyrl-RS" sz="1100" dirty="0">
            <a:solidFill>
              <a:schemeClr val="accent1">
                <a:lumMod val="75000"/>
              </a:schemeClr>
            </a:solidFill>
          </a:endParaRPr>
        </a:p>
        <a:p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 </a:t>
          </a:r>
          <a:endParaRPr lang="sr-Cyrl-RS" sz="1100" dirty="0">
            <a:solidFill>
              <a:schemeClr val="accent1">
                <a:lumMod val="75000"/>
              </a:schemeClr>
            </a:solidFill>
          </a:endParaRPr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r>
            <a:rPr lang="sr-Cyrl-RS" sz="1200" dirty="0" smtClean="0">
              <a:solidFill>
                <a:schemeClr val="tx1"/>
              </a:solidFill>
            </a:rPr>
            <a:t>Основна школа </a:t>
          </a:r>
          <a:endParaRPr lang="sr-Cyrl-RS" sz="1200" dirty="0">
            <a:solidFill>
              <a:schemeClr val="tx1"/>
            </a:solidFill>
          </a:endParaRPr>
        </a:p>
        <a:p>
          <a:r>
            <a:rPr lang="sr-Cyrl-RS" sz="1200" dirty="0">
              <a:solidFill>
                <a:schemeClr val="tx1"/>
              </a:solidFill>
            </a:rPr>
            <a:t>Дом здравља</a:t>
          </a:r>
          <a:endParaRPr lang="en-US" sz="1200" dirty="0">
            <a:solidFill>
              <a:schemeClr val="tx1"/>
            </a:solidFill>
          </a:endParaRPr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6B03C56-E57D-489D-BAA9-78BCBCF466C2}" type="pres">
      <dgm:prSet presAssocID="{BDD04F37-85A8-4736-987B-C65A16E753DF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6AE34D3E-FD5D-4402-89AF-BF559D3EC92D}" type="pres">
      <dgm:prSet presAssocID="{BDD04F37-85A8-4736-987B-C65A16E753DF}" presName="Accent1" presStyleLbl="node1" presStyleIdx="0" presStyleCnt="13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13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13"/>
      <dgm:spPr/>
    </dgm:pt>
    <dgm:pt modelId="{26FE1052-C82D-4BB2-8303-E4D063782600}" type="pres">
      <dgm:prSet presAssocID="{BDD04F37-85A8-4736-987B-C65A16E753DF}" presName="Accent4" presStyleLbl="node1" presStyleIdx="3" presStyleCnt="13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13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13"/>
      <dgm:spPr/>
    </dgm:pt>
    <dgm:pt modelId="{3D7780BF-6503-41CB-98CA-855FDE3F921D}" type="pres">
      <dgm:prSet presAssocID="{C8F2A349-D54D-4B85-BD78-BA70A66CB9EA}" presName="Child1" presStyleLbl="node1" presStyleIdx="6" presStyleCnt="13" custScaleX="154886" custScaleY="130254" custLinFactNeighborX="-27040" custLinFactNeighborY="735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A517365-D512-4D77-9CDF-3D337BCBA867}" type="pres">
      <dgm:prSet presAssocID="{C8F2A349-D54D-4B85-BD78-BA70A66CB9EA}" presName="Accent7" presStyleCnt="0"/>
      <dgm:spPr/>
    </dgm:pt>
    <dgm:pt modelId="{D4397D2C-6DDE-4A42-9855-5F94ADD7F1F8}" type="pres">
      <dgm:prSet presAssocID="{C8F2A349-D54D-4B85-BD78-BA70A66CB9EA}" presName="AccentHold1" presStyleLbl="node1" presStyleIdx="7" presStyleCnt="13"/>
      <dgm:spPr/>
    </dgm:pt>
    <dgm:pt modelId="{DF631D91-E916-4387-97B2-68806159FA1A}" type="pres">
      <dgm:prSet presAssocID="{C8F2A349-D54D-4B85-BD78-BA70A66CB9EA}" presName="Accent8" presStyleCnt="0"/>
      <dgm:spPr/>
    </dgm:pt>
    <dgm:pt modelId="{05F66E64-01B7-46B5-8689-BB97E0438E53}" type="pres">
      <dgm:prSet presAssocID="{C8F2A349-D54D-4B85-BD78-BA70A66CB9EA}" presName="AccentHold2" presStyleLbl="node1" presStyleIdx="8" presStyleCnt="13"/>
      <dgm:spPr>
        <a:solidFill>
          <a:srgbClr val="FF0000"/>
        </a:solidFill>
      </dgm:spPr>
    </dgm:pt>
    <dgm:pt modelId="{EE054ECB-2B3F-4C89-9A19-2C63D69076BA}" type="pres">
      <dgm:prSet presAssocID="{9621BB6C-CCFC-4987-A70A-BF11FC47FFCC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3210B8B-460C-4687-B7E6-4051DBCA5FBF}" type="pres">
      <dgm:prSet presAssocID="{9621BB6C-CCFC-4987-A70A-BF11FC47FFCC}" presName="Accent9" presStyleCnt="0"/>
      <dgm:spPr/>
    </dgm:pt>
    <dgm:pt modelId="{4ABBCF6F-E7DA-4CE7-A2F5-6DD06BFAA1FA}" type="pres">
      <dgm:prSet presAssocID="{9621BB6C-CCFC-4987-A70A-BF11FC47FFCC}" presName="AccentHold1" presStyleLbl="node1" presStyleIdx="10" presStyleCnt="13"/>
      <dgm:spPr>
        <a:solidFill>
          <a:schemeClr val="accent2">
            <a:lumMod val="40000"/>
            <a:lumOff val="60000"/>
          </a:schemeClr>
        </a:solidFill>
      </dgm:spPr>
    </dgm:pt>
    <dgm:pt modelId="{A1A3314E-DDD0-4BFC-8D48-830B3847C8C1}" type="pres">
      <dgm:prSet presAssocID="{9621BB6C-CCFC-4987-A70A-BF11FC47FFCC}" presName="Accent10" presStyleCnt="0"/>
      <dgm:spPr/>
    </dgm:pt>
    <dgm:pt modelId="{A4780608-C72B-40F2-A560-A83F55BD6ABF}" type="pres">
      <dgm:prSet presAssocID="{9621BB6C-CCFC-4987-A70A-BF11FC47FFCC}" presName="AccentHold2" presStyleLbl="node1" presStyleIdx="11" presStyleCnt="13"/>
      <dgm:spPr/>
    </dgm:pt>
    <dgm:pt modelId="{693C14CE-CE42-41FE-8BD3-4BD5115D8392}" type="pres">
      <dgm:prSet presAssocID="{9621BB6C-CCFC-4987-A70A-BF11FC47FFCC}" presName="Accent11" presStyleCnt="0"/>
      <dgm:spPr/>
    </dgm:pt>
    <dgm:pt modelId="{94C35534-E508-479C-BE42-766976EE223C}" type="pres">
      <dgm:prSet presAssocID="{9621BB6C-CCFC-4987-A70A-BF11FC47FFCC}" presName="AccentHold3" presStyleLbl="node1" presStyleIdx="12" presStyleCnt="13"/>
      <dgm:spPr>
        <a:solidFill>
          <a:srgbClr val="FFFF00"/>
        </a:solidFill>
      </dgm:spPr>
    </dgm:pt>
  </dgm:ptLst>
  <dgm:cxnLst>
    <dgm:cxn modelId="{D9932761-9BDF-4FD0-8911-4ABD16EE8703}" srcId="{BDD04F37-85A8-4736-987B-C65A16E753DF}" destId="{C8F2A349-D54D-4B85-BD78-BA70A66CB9EA}" srcOrd="0" destOrd="0" parTransId="{A965CD0E-CB5C-406E-AFDD-63697CFB0404}" sibTransId="{FDA33D62-3016-4584-BF43-2DBBB14A066A}"/>
    <dgm:cxn modelId="{487FD65B-B6F4-4CE6-AC18-CBA1C7BC6CD8}" srcId="{2915701C-9177-4F63-BC4A-2A3F58667EEF}" destId="{EC086DEB-01FD-4650-84A6-3248233D6869}" srcOrd="1" destOrd="0" parTransId="{D8E22DAB-5022-49AE-91A6-20DF1C7017B2}" sibTransId="{EBD18A8D-98B2-4C8A-B1B4-4169A0689B2C}"/>
    <dgm:cxn modelId="{37DBBC31-0F9C-4EEF-B983-1B1BD8728434}" srcId="{BDD04F37-85A8-4736-987B-C65A16E753DF}" destId="{9621BB6C-CCFC-4987-A70A-BF11FC47FFCC}" srcOrd="1" destOrd="0" parTransId="{A38DE29F-85F5-4579-AADA-99391004BA45}" sibTransId="{26D4FA14-60D5-40E5-B665-764CA26A018F}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9489A942-2912-40DE-86AD-B3784B70E382}" type="presOf" srcId="{9621BB6C-CCFC-4987-A70A-BF11FC47FFCC}" destId="{EE054ECB-2B3F-4C89-9A19-2C63D69076BA}" srcOrd="0" destOrd="0" presId="urn:microsoft.com/office/officeart/2009/3/layout/CircleRelationship"/>
    <dgm:cxn modelId="{AF284A92-A842-400F-96D2-9B85FD48F842}" srcId="{2915701C-9177-4F63-BC4A-2A3F58667EEF}" destId="{724C2318-F479-4174-A10E-9EC4287AD534}" srcOrd="2" destOrd="0" parTransId="{75FF1061-0136-4D4A-8F29-8B8C5BB09E30}" sibTransId="{CF55BBF8-6284-4BA7-9983-520960D17E18}"/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2B5F3744-B44A-4006-A14C-FB425643023A}" type="presOf" srcId="{C8F2A349-D54D-4B85-BD78-BA70A66CB9EA}" destId="{3D7780BF-6503-41CB-98CA-855FDE3F921D}" srcOrd="0" destOrd="0" presId="urn:microsoft.com/office/officeart/2009/3/layout/CircleRelationship"/>
    <dgm:cxn modelId="{AF9C8EEE-81F3-442F-9504-7988DBF2C7F9}" srcId="{2915701C-9177-4F63-BC4A-2A3F58667EEF}" destId="{F525C7DD-C069-4FE6-9519-29523B058512}" srcOrd="3" destOrd="0" parTransId="{495F855C-786B-4014-ACFA-A29039643E3B}" sibTransId="{B1936762-DD2F-4289-8425-BB02188F1FAF}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  <dgm:cxn modelId="{228D5037-3971-45A9-9C5C-91F268CB5810}" type="presParOf" srcId="{F67C4AC6-D320-469D-8949-6AC26CBBA3A8}" destId="{3D7780BF-6503-41CB-98CA-855FDE3F921D}" srcOrd="7" destOrd="0" presId="urn:microsoft.com/office/officeart/2009/3/layout/CircleRelationship"/>
    <dgm:cxn modelId="{C6C1F0E8-BFBB-4B10-8F3C-C4492281C70E}" type="presParOf" srcId="{F67C4AC6-D320-469D-8949-6AC26CBBA3A8}" destId="{0A517365-D512-4D77-9CDF-3D337BCBA867}" srcOrd="8" destOrd="0" presId="urn:microsoft.com/office/officeart/2009/3/layout/CircleRelationship"/>
    <dgm:cxn modelId="{F6F0F986-D535-4526-8E9F-A2BC4B233033}" type="presParOf" srcId="{0A517365-D512-4D77-9CDF-3D337BCBA867}" destId="{D4397D2C-6DDE-4A42-9855-5F94ADD7F1F8}" srcOrd="0" destOrd="0" presId="urn:microsoft.com/office/officeart/2009/3/layout/CircleRelationship"/>
    <dgm:cxn modelId="{0587175A-D1E9-4DE1-9850-BBD68FAA222F}" type="presParOf" srcId="{F67C4AC6-D320-469D-8949-6AC26CBBA3A8}" destId="{DF631D91-E916-4387-97B2-68806159FA1A}" srcOrd="9" destOrd="0" presId="urn:microsoft.com/office/officeart/2009/3/layout/CircleRelationship"/>
    <dgm:cxn modelId="{EA6C9325-C2C4-448E-B548-51F801752D4A}" type="presParOf" srcId="{DF631D91-E916-4387-97B2-68806159FA1A}" destId="{05F66E64-01B7-46B5-8689-BB97E0438E53}" srcOrd="0" destOrd="0" presId="urn:microsoft.com/office/officeart/2009/3/layout/CircleRelationship"/>
    <dgm:cxn modelId="{178C1F94-1961-4A87-BFE1-4D1F5432EDF0}" type="presParOf" srcId="{F67C4AC6-D320-469D-8949-6AC26CBBA3A8}" destId="{EE054ECB-2B3F-4C89-9A19-2C63D69076BA}" srcOrd="10" destOrd="0" presId="urn:microsoft.com/office/officeart/2009/3/layout/CircleRelationship"/>
    <dgm:cxn modelId="{5BAE7FDB-5DB7-4480-8851-A228050677BA}" type="presParOf" srcId="{F67C4AC6-D320-469D-8949-6AC26CBBA3A8}" destId="{93210B8B-460C-4687-B7E6-4051DBCA5FBF}" srcOrd="11" destOrd="0" presId="urn:microsoft.com/office/officeart/2009/3/layout/CircleRelationship"/>
    <dgm:cxn modelId="{3BE0B907-0C71-49D4-948A-5F2881804C53}" type="presParOf" srcId="{93210B8B-460C-4687-B7E6-4051DBCA5FBF}" destId="{4ABBCF6F-E7DA-4CE7-A2F5-6DD06BFAA1FA}" srcOrd="0" destOrd="0" presId="urn:microsoft.com/office/officeart/2009/3/layout/CircleRelationship"/>
    <dgm:cxn modelId="{58F50C92-6E86-486F-88A7-712F4E17435E}" type="presParOf" srcId="{F67C4AC6-D320-469D-8949-6AC26CBBA3A8}" destId="{A1A3314E-DDD0-4BFC-8D48-830B3847C8C1}" srcOrd="12" destOrd="0" presId="urn:microsoft.com/office/officeart/2009/3/layout/CircleRelationship"/>
    <dgm:cxn modelId="{CD68D9D3-02F6-40C7-B9EF-E250297529D2}" type="presParOf" srcId="{A1A3314E-DDD0-4BFC-8D48-830B3847C8C1}" destId="{A4780608-C72B-40F2-A560-A83F55BD6ABF}" srcOrd="0" destOrd="0" presId="urn:microsoft.com/office/officeart/2009/3/layout/CircleRelationship"/>
    <dgm:cxn modelId="{596BC9C8-6F24-453F-B3FE-28C42F14142B}" type="presParOf" srcId="{F67C4AC6-D320-469D-8949-6AC26CBBA3A8}" destId="{693C14CE-CE42-41FE-8BD3-4BD5115D8392}" srcOrd="13" destOrd="0" presId="urn:microsoft.com/office/officeart/2009/3/layout/CircleRelationship"/>
    <dgm:cxn modelId="{F5A39069-E401-4B55-8072-1919E382BFD8}" type="presParOf" srcId="{693C14CE-CE42-41FE-8BD3-4BD5115D8392}" destId="{94C35534-E508-479C-BE42-766976EE223C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Министарства финансија за припрему одлуке о буџету за </a:t>
          </a:r>
          <a:r>
            <a:rPr lang="sr-Cyrl-RS" sz="1400" dirty="0" smtClean="0"/>
            <a:t>2025. </a:t>
          </a:r>
          <a:r>
            <a:rPr lang="sr-Cyrl-RS" sz="1400" dirty="0"/>
            <a:t>годину и др.</a:t>
          </a:r>
        </a:p>
        <a:p>
          <a:pPr algn="l"/>
          <a:r>
            <a:rPr lang="sr-Cyrl-RS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 развоја</a:t>
          </a:r>
          <a:endParaRPr lang="sr-Latn-RS" sz="1400" dirty="0">
            <a:solidFill>
              <a:srgbClr val="FF0000"/>
            </a:solidFill>
          </a:endParaRPr>
        </a:p>
        <a:p>
          <a:pPr algn="l"/>
          <a:r>
            <a:rPr lang="sr-Cyrl-RS" sz="1400" dirty="0"/>
            <a:t>Акциони планови за поједине </a:t>
          </a:r>
          <a:r>
            <a:rPr lang="sr-Cyrl-RS" sz="1400" dirty="0" smtClean="0"/>
            <a:t>области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EFC32170-A22A-2643-9D66-AD77C165B669}">
      <dgm:prSet phldrT="[Text]" custT="1"/>
      <dgm:spPr/>
      <dgm:t>
        <a:bodyPr/>
        <a:lstStyle/>
        <a:p>
          <a:pPr algn="l"/>
          <a:r>
            <a:rPr lang="sr-Cyrl-RS" sz="1400" dirty="0"/>
            <a:t>Потребе и предлози грађана</a:t>
          </a:r>
          <a:endParaRPr lang="en-US" sz="1400" dirty="0"/>
        </a:p>
      </dgm:t>
    </dgm:pt>
    <dgm:pt modelId="{4F79B7F7-06CC-E44B-AFD1-D3E4A049D2CF}" type="parTrans" cxnId="{DDC12055-BD81-F844-87F0-168302A9B84C}">
      <dgm:prSet/>
      <dgm:spPr/>
      <dgm:t>
        <a:bodyPr/>
        <a:lstStyle/>
        <a:p>
          <a:endParaRPr lang="en-GB"/>
        </a:p>
      </dgm:t>
    </dgm:pt>
    <dgm:pt modelId="{61FFD487-A771-4249-A846-2EE0D60C58ED}" type="sibTrans" cxnId="{DDC12055-BD81-F844-87F0-168302A9B84C}">
      <dgm:prSet/>
      <dgm:spPr/>
      <dgm:t>
        <a:bodyPr/>
        <a:lstStyle/>
        <a:p>
          <a:endParaRPr lang="en-GB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61AA8207-A6A4-4905-9FD1-93C90724B340}" type="pres">
      <dgm:prSet presAssocID="{F2167233-387A-4C2A-92FA-201B800AF2E5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D23E054D-0742-441B-9D09-9EB576968A6E}" type="pres">
      <dgm:prSet presAssocID="{346E9DC4-0947-473F-AED9-9AECED92978F}" presName="connTx" presStyleLbl="parChTrans1D2" presStyleIdx="1" presStyleCnt="5"/>
      <dgm:spPr/>
      <dgm:t>
        <a:bodyPr/>
        <a:lstStyle/>
        <a:p>
          <a:endParaRPr lang="en-US"/>
        </a:p>
      </dgm:t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2BF821D-14E3-40BB-B3C5-212A94A9CA22}" type="pres">
      <dgm:prSet presAssocID="{9324F21A-CF22-404B-991C-F0FAD04F1E1A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FCC7B010-1FCB-BB4B-A409-9CD1420FA046}" type="pres">
      <dgm:prSet presAssocID="{4F79B7F7-06CC-E44B-AFD1-D3E4A049D2CF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A98C3E8A-D2B7-0B4C-868F-0B12B3833BF3}" type="pres">
      <dgm:prSet presAssocID="{4F79B7F7-06CC-E44B-AFD1-D3E4A049D2CF}" presName="connTx" presStyleLbl="parChTrans1D2" presStyleIdx="3" presStyleCnt="5"/>
      <dgm:spPr/>
      <dgm:t>
        <a:bodyPr/>
        <a:lstStyle/>
        <a:p>
          <a:endParaRPr lang="en-US"/>
        </a:p>
      </dgm:t>
    </dgm:pt>
    <dgm:pt modelId="{2F6C05EE-5F54-144C-8F5A-15EFF899779A}" type="pres">
      <dgm:prSet presAssocID="{EFC32170-A22A-2643-9D66-AD77C165B669}" presName="root2" presStyleCnt="0"/>
      <dgm:spPr/>
    </dgm:pt>
    <dgm:pt modelId="{FEC42879-5F29-BF4B-9AF5-9DD4C12CC286}" type="pres">
      <dgm:prSet presAssocID="{EFC32170-A22A-2643-9D66-AD77C165B669}" presName="LevelTwoTextNode" presStyleLbl="node2" presStyleIdx="3" presStyleCnt="5" custScaleX="98363" custScaleY="463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DC9E8C-93C8-4547-B3CD-7948E5CA5747}" type="pres">
      <dgm:prSet presAssocID="{EFC32170-A22A-2643-9D66-AD77C165B669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EE9BE54A-48D2-43A6-AD4C-394C0EDDA292}" type="pres">
      <dgm:prSet presAssocID="{B764CED6-B38C-4590-855F-1F4460EB1A27}" presName="connTx" presStyleLbl="parChTrans1D2" presStyleIdx="4" presStyleCnt="5"/>
      <dgm:spPr/>
      <dgm:t>
        <a:bodyPr/>
        <a:lstStyle/>
        <a:p>
          <a:endParaRPr lang="en-U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68C0852F-3B62-104F-86DC-80326F4B62A0}" type="presOf" srcId="{4F79B7F7-06CC-E44B-AFD1-D3E4A049D2CF}" destId="{A98C3E8A-D2B7-0B4C-868F-0B12B3833BF3}" srcOrd="1" destOrd="0" presId="urn:microsoft.com/office/officeart/2008/layout/HorizontalMultiLevelHierarchy"/>
    <dgm:cxn modelId="{DDC12055-BD81-F844-87F0-168302A9B84C}" srcId="{00360BBF-6709-42DA-A6DE-B8193ABE792F}" destId="{EFC32170-A22A-2643-9D66-AD77C165B669}" srcOrd="3" destOrd="0" parTransId="{4F79B7F7-06CC-E44B-AFD1-D3E4A049D2CF}" sibTransId="{61FFD487-A771-4249-A846-2EE0D60C58ED}"/>
    <dgm:cxn modelId="{F0E829A3-F246-2040-BB18-D885B2333DD1}" type="presOf" srcId="{4F79B7F7-06CC-E44B-AFD1-D3E4A049D2CF}" destId="{FCC7B010-1FCB-BB4B-A409-9CD1420FA046}" srcOrd="0" destOrd="0" presId="urn:microsoft.com/office/officeart/2008/layout/HorizontalMultiLevelHierarchy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6844B771-7264-814A-84CA-97FF2F94FAAA}" type="presOf" srcId="{EFC32170-A22A-2643-9D66-AD77C165B669}" destId="{FEC42879-5F29-BF4B-9AF5-9DD4C12CC286}" srcOrd="0" destOrd="0" presId="urn:microsoft.com/office/officeart/2008/layout/HorizontalMultiLevelHierarchy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4E9BE4FB-C6A5-8449-A546-4FEC5D2AEB01}" type="presParOf" srcId="{CFBE3A7D-7CD3-413D-AA64-9100FA79E8D0}" destId="{FCC7B010-1FCB-BB4B-A409-9CD1420FA046}" srcOrd="6" destOrd="0" presId="urn:microsoft.com/office/officeart/2008/layout/HorizontalMultiLevelHierarchy"/>
    <dgm:cxn modelId="{270F0E58-D968-BB45-8C32-2DED12BE03EF}" type="presParOf" srcId="{FCC7B010-1FCB-BB4B-A409-9CD1420FA046}" destId="{A98C3E8A-D2B7-0B4C-868F-0B12B3833BF3}" srcOrd="0" destOrd="0" presId="urn:microsoft.com/office/officeart/2008/layout/HorizontalMultiLevelHierarchy"/>
    <dgm:cxn modelId="{3E78767B-61CC-F64B-A60C-54E653F6E147}" type="presParOf" srcId="{CFBE3A7D-7CD3-413D-AA64-9100FA79E8D0}" destId="{2F6C05EE-5F54-144C-8F5A-15EFF899779A}" srcOrd="7" destOrd="0" presId="urn:microsoft.com/office/officeart/2008/layout/HorizontalMultiLevelHierarchy"/>
    <dgm:cxn modelId="{7CD6316D-747F-2F4B-B7F6-AFFBB624042F}" type="presParOf" srcId="{2F6C05EE-5F54-144C-8F5A-15EFF899779A}" destId="{FEC42879-5F29-BF4B-9AF5-9DD4C12CC286}" srcOrd="0" destOrd="0" presId="urn:microsoft.com/office/officeart/2008/layout/HorizontalMultiLevelHierarchy"/>
    <dgm:cxn modelId="{7EF43038-9185-3548-955E-828FAAE51313}" type="presParOf" srcId="{2F6C05EE-5F54-144C-8F5A-15EFF899779A}" destId="{75DC9E8C-93C8-4547-B3CD-7948E5CA5747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sr-Cyrl-RS" sz="1300" dirty="0">
              <a:solidFill>
                <a:schemeClr val="bg1"/>
              </a:solidFill>
            </a:rPr>
            <a:t>Средства из осталих извора  </a:t>
          </a:r>
          <a:r>
            <a:rPr lang="en-US" sz="1300" dirty="0" smtClean="0">
              <a:solidFill>
                <a:schemeClr val="bg1"/>
              </a:solidFill>
            </a:rPr>
            <a:t>11</a:t>
          </a:r>
          <a:r>
            <a:rPr lang="sr-Cyrl-RS" sz="1300" dirty="0" smtClean="0">
              <a:solidFill>
                <a:schemeClr val="bg1"/>
              </a:solidFill>
            </a:rPr>
            <a:t>.</a:t>
          </a:r>
          <a:r>
            <a:rPr lang="en-US" sz="1300" dirty="0" smtClean="0">
              <a:solidFill>
                <a:schemeClr val="bg1"/>
              </a:solidFill>
            </a:rPr>
            <a:t>880</a:t>
          </a:r>
          <a:r>
            <a:rPr lang="sr-Cyrl-RS" sz="1300" dirty="0" smtClean="0">
              <a:solidFill>
                <a:schemeClr val="bg1"/>
              </a:solidFill>
            </a:rPr>
            <a:t>.</a:t>
          </a:r>
          <a:r>
            <a:rPr lang="en-US" sz="1300" dirty="0" smtClean="0">
              <a:solidFill>
                <a:schemeClr val="bg1"/>
              </a:solidFill>
            </a:rPr>
            <a:t>000,00</a:t>
          </a:r>
          <a:endParaRPr lang="sr-Cyrl-RS" sz="1300" dirty="0" smtClean="0">
            <a:solidFill>
              <a:schemeClr val="bg1"/>
            </a:solidFill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/>
        </a:p>
      </dgm:t>
    </dgm:pt>
    <dgm:pt modelId="{1F884CF4-1E4C-423F-AE7B-0BAC3D97360D}">
      <dgm:prSet/>
      <dgm:spPr>
        <a:solidFill>
          <a:srgbClr val="FFC000"/>
        </a:solidFill>
      </dgm:spPr>
      <dgm:t>
        <a:bodyPr/>
        <a:lstStyle/>
        <a:p>
          <a:r>
            <a:rPr lang="sr-Cyrl-RS" dirty="0"/>
            <a:t>Средства из буџета </a:t>
          </a:r>
          <a:r>
            <a:rPr lang="en-US" dirty="0" smtClean="0"/>
            <a:t>510.835.303</a:t>
          </a:r>
          <a:r>
            <a:rPr lang="sr-Cyrl-RS" dirty="0" smtClean="0"/>
            <a:t>,00</a:t>
          </a:r>
          <a:endParaRPr lang="en-US" dirty="0">
            <a:solidFill>
              <a:srgbClr val="FF0000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sr-Cyrl-RS" dirty="0">
              <a:solidFill>
                <a:schemeClr val="bg1"/>
              </a:solidFill>
            </a:rPr>
            <a:t>Пренета средства из ранијих година </a:t>
          </a:r>
          <a:r>
            <a:rPr lang="en-US" dirty="0" smtClean="0">
              <a:solidFill>
                <a:schemeClr val="bg1"/>
              </a:solidFill>
            </a:rPr>
            <a:t>39.000.000</a:t>
          </a:r>
          <a:r>
            <a:rPr lang="sr-Cyrl-RS" dirty="0" smtClean="0">
              <a:solidFill>
                <a:schemeClr val="bg1"/>
              </a:solidFill>
            </a:rPr>
            <a:t>,00</a:t>
          </a:r>
          <a:endParaRPr lang="en-US" dirty="0">
            <a:solidFill>
              <a:schemeClr val="bg1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/>
        </a:p>
      </dgm:t>
    </dgm:pt>
    <dgm:pt modelId="{092009B7-2960-442B-A6FB-0D8F25F4F5CA}">
      <dgm:prSet/>
      <dgm:spPr>
        <a:solidFill>
          <a:srgbClr val="92D050"/>
        </a:solidFill>
      </dgm:spPr>
      <dgm:t>
        <a:bodyPr/>
        <a:lstStyle/>
        <a:p>
          <a:r>
            <a:rPr lang="sr-Cyrl-RS" dirty="0"/>
            <a:t>Укупан буџет  </a:t>
          </a:r>
          <a:r>
            <a:rPr lang="en-US" dirty="0" smtClean="0"/>
            <a:t>561.715.303</a:t>
          </a:r>
          <a:r>
            <a:rPr lang="sr-Cyrl-RS" dirty="0" smtClean="0"/>
            <a:t>,00</a:t>
          </a:r>
          <a:endParaRPr lang="en-US" dirty="0">
            <a:solidFill>
              <a:srgbClr val="FF0000"/>
            </a:solidFill>
          </a:endParaRPr>
        </a:p>
      </dgm:t>
    </dgm:pt>
    <dgm:pt modelId="{9B9E4606-8918-432D-AF17-F974BFE575C6}" type="parTrans" cxnId="{521ED7ED-3B46-4CE8-992A-CAB92204B1C6}">
      <dgm:prSet/>
      <dgm:spPr/>
      <dgm:t>
        <a:bodyPr/>
        <a:lstStyle/>
        <a:p>
          <a:endParaRPr lang="en-US"/>
        </a:p>
      </dgm:t>
    </dgm:pt>
    <dgm:pt modelId="{15C2B52E-4F55-4082-BB1C-94031D560EB4}" type="sibTrans" cxnId="{521ED7ED-3B46-4CE8-992A-CAB92204B1C6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6E659A-663E-485D-BF89-FD74BE74A5C4}" type="pres">
      <dgm:prSet presAssocID="{1F884CF4-1E4C-423F-AE7B-0BAC3D97360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4" custScaleX="123533" custScaleY="964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9B09D3-4DF0-4A67-B116-C3B0CE10042E}" type="pres">
      <dgm:prSet presAssocID="{097825AB-8F2B-4EF3-ABE1-7DCEF8027B99}" presName="spacerL" presStyleCnt="0"/>
      <dgm:spPr/>
    </dgm:pt>
    <dgm:pt modelId="{87C2FC52-975B-4E62-B5E0-1AB7C844E900}" type="pres">
      <dgm:prSet presAssocID="{097825AB-8F2B-4EF3-ABE1-7DCEF8027B99}" presName="sibTrans" presStyleLbl="sibTrans2D1" presStyleIdx="2" presStyleCnt="3"/>
      <dgm:spPr/>
      <dgm:t>
        <a:bodyPr/>
        <a:lstStyle/>
        <a:p>
          <a:endParaRPr lang="en-US"/>
        </a:p>
      </dgm:t>
    </dgm:pt>
    <dgm:pt modelId="{B01A7D7F-4B49-41A1-BC20-5B8B2DC888CB}" type="pres">
      <dgm:prSet presAssocID="{097825AB-8F2B-4EF3-ABE1-7DCEF8027B99}" presName="spacerR" presStyleCnt="0"/>
      <dgm:spPr/>
    </dgm:pt>
    <dgm:pt modelId="{2DB98FF9-EDB5-4EEE-AFA3-A57C7337F497}" type="pres">
      <dgm:prSet presAssocID="{092009B7-2960-442B-A6FB-0D8F25F4F5CA}" presName="node" presStyleLbl="node1" presStyleIdx="3" presStyleCnt="4" custScaleX="120163" custScaleY="974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4AD3BF7C-9486-4F6F-9899-32B240DDA0E4}" type="presOf" srcId="{097825AB-8F2B-4EF3-ABE1-7DCEF8027B99}" destId="{87C2FC52-975B-4E62-B5E0-1AB7C844E900}" srcOrd="0" destOrd="0" presId="urn:microsoft.com/office/officeart/2005/8/layout/equation1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20F83DCD-3158-453F-967C-EBC1245F7DD9}" type="presOf" srcId="{092009B7-2960-442B-A6FB-0D8F25F4F5CA}" destId="{2DB98FF9-EDB5-4EEE-AFA3-A57C7337F497}" srcOrd="0" destOrd="0" presId="urn:microsoft.com/office/officeart/2005/8/layout/equation1"/>
    <dgm:cxn modelId="{521ED7ED-3B46-4CE8-992A-CAB92204B1C6}" srcId="{028ECFAC-63B3-40F0-9E03-B31D365E432C}" destId="{092009B7-2960-442B-A6FB-0D8F25F4F5CA}" srcOrd="3" destOrd="0" parTransId="{9B9E4606-8918-432D-AF17-F974BFE575C6}" sibTransId="{15C2B52E-4F55-4082-BB1C-94031D560EB4}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E0497DF6-7B98-411C-B02B-83AD89D9A9DD}" type="presParOf" srcId="{688A0EC4-0F6D-4987-959D-CA5F27B3CF24}" destId="{6C1FFF0F-B1A4-4C41-B9D3-30452A0DFA4B}" srcOrd="8" destOrd="0" presId="urn:microsoft.com/office/officeart/2005/8/layout/equation1"/>
    <dgm:cxn modelId="{C76D8E36-7B23-43F0-9C45-92FEB6EDD91E}" type="presParOf" srcId="{688A0EC4-0F6D-4987-959D-CA5F27B3CF24}" destId="{409B09D3-4DF0-4A67-B116-C3B0CE10042E}" srcOrd="9" destOrd="0" presId="urn:microsoft.com/office/officeart/2005/8/layout/equation1"/>
    <dgm:cxn modelId="{5746382A-B224-4354-8E78-8AA20095070E}" type="presParOf" srcId="{688A0EC4-0F6D-4987-959D-CA5F27B3CF24}" destId="{87C2FC52-975B-4E62-B5E0-1AB7C844E900}" srcOrd="10" destOrd="0" presId="urn:microsoft.com/office/officeart/2005/8/layout/equation1"/>
    <dgm:cxn modelId="{7E6443D3-75AF-4CD4-ADB4-3F5DEC67A706}" type="presParOf" srcId="{688A0EC4-0F6D-4987-959D-CA5F27B3CF24}" destId="{B01A7D7F-4B49-41A1-BC20-5B8B2DC888CB}" srcOrd="11" destOrd="0" presId="urn:microsoft.com/office/officeart/2005/8/layout/equation1"/>
    <dgm:cxn modelId="{2EA15DB9-4691-4655-BBAA-3AC0D32206B3}" type="presParOf" srcId="{688A0EC4-0F6D-4987-959D-CA5F27B3CF24}" destId="{2DB98FF9-EDB5-4EEE-AFA3-A57C7337F497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dirty="0">
              <a:latin typeface="Calibri" panose="020F0502020204030204" pitchFamily="34" charset="0"/>
            </a:rPr>
            <a:t> </a:t>
          </a:r>
          <a:r>
            <a:rPr lang="sr-Cyrl-RS" altLang="en-US" sz="1400" dirty="0">
              <a:latin typeface="Calibri" panose="020F0502020204030204" pitchFamily="34" charset="0"/>
            </a:rPr>
            <a:t>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кршења уговорних или законских одредби (казне и пенали)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града.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0" i="0" dirty="0"/>
            <a:t>Примања од задуживања представљају приливе по основу примања од задуживања код пословних банака у земљи у корист нивоа градова. Примања од продаје финансијске имовине  представљају приливе по основу продаје домаћих акција и осталог капитала у корист нивоа градова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/>
            <a:t> Представљају вишак прихода буџета града који нису потрошени у претходној  буџетској години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D90891A-5CA6-46E0-9B94-066929D862D5}" type="presOf" srcId="{28888755-727E-436B-B2F2-DA7896544A65}" destId="{9312B733-3AEB-49F6-8245-08553BA2949B}" srcOrd="0" destOrd="0" presId="urn:diagrams.loki3.com/BracketList"/>
    <dgm:cxn modelId="{53E397A2-7CAD-4A4C-ABDE-885D92961EB2}" type="presOf" srcId="{FE2BA0E8-81AC-463B-B498-EF464F5BCE06}" destId="{9893D59A-7FEC-486D-89C4-D28135F6121C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F06063E2-D018-4F42-A342-274E0902DE34}" type="presOf" srcId="{A22D28D0-C0EE-4FAC-9411-A8A4995FB17B}" destId="{B43D6F8D-5103-4DCA-8971-053A6B7A987B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C1188A4E-FB96-4E8F-9307-7C6CDB28AD6E}" type="presOf" srcId="{4B4A2A45-FFA7-47F5-A99D-A2DFD7698107}" destId="{9A05939C-6B40-4C32-897A-4A6DC3E71E5B}" srcOrd="0" destOrd="0" presId="urn:diagrams.loki3.com/BracketList"/>
    <dgm:cxn modelId="{E9154DB6-8B71-4C47-A778-19BA49538396}" type="presOf" srcId="{92FD0664-EE76-4121-BE7B-68FC1EE5F4D7}" destId="{C6BA9D27-2D60-4BA7-98A9-E18E57FDB6CB}" srcOrd="0" destOrd="0" presId="urn:diagrams.loki3.com/BracketList"/>
    <dgm:cxn modelId="{28FEEFA5-6DE3-40CA-B954-F6DBC6F9FAD9}" type="presOf" srcId="{26EF48C7-6381-4355-B03F-DD441AE957C7}" destId="{EFAACCF6-3A6A-4536-89B0-F0A7C44F6BE1}" srcOrd="0" destOrd="0" presId="urn:diagrams.loki3.com/BracketList"/>
    <dgm:cxn modelId="{1021894C-289A-4B28-BA0D-6767C27230B8}" type="presOf" srcId="{D45E583C-4AAD-40D2-9D24-9A0A68141567}" destId="{7BB6658A-32E0-42C7-B82A-240BF45CF27D}" srcOrd="0" destOrd="0" presId="urn:diagrams.loki3.com/BracketList"/>
    <dgm:cxn modelId="{F0833111-710A-438D-8DAD-39E1E37FCCA2}" type="presOf" srcId="{E1AD8724-28DC-48C5-B75E-B0D1F33E6279}" destId="{939B76D1-BB33-4E50-9ECD-839FB5787B95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B07D637A-714A-406B-993E-0E5A5B39956B}" type="presOf" srcId="{E1B79EE1-1157-4302-AB0B-8FEDC81165FD}" destId="{F40D94EA-52E0-4740-A924-EAF350BDF213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87FAF999-9E08-4A6A-A6D7-11D7E30AC118}" type="presOf" srcId="{EEA47F19-311D-44B3-AAA4-35C98BD4844B}" destId="{EFEB1020-9C17-48DC-BBE0-54FA743F9F75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sr-Cyrl-RS" dirty="0"/>
            <a:t>Укупни буџетски приходи и примања </a:t>
          </a:r>
          <a:r>
            <a:rPr lang="sr-Cyrl-RS" dirty="0" smtClean="0"/>
            <a:t>5</a:t>
          </a:r>
          <a:r>
            <a:rPr lang="en-US" dirty="0" smtClean="0"/>
            <a:t>61</a:t>
          </a:r>
          <a:r>
            <a:rPr lang="sr-Cyrl-RS" dirty="0" smtClean="0"/>
            <a:t>.</a:t>
          </a:r>
          <a:r>
            <a:rPr lang="en-US" dirty="0" smtClean="0"/>
            <a:t>715</a:t>
          </a:r>
          <a:r>
            <a:rPr lang="sr-Cyrl-RS" dirty="0" smtClean="0"/>
            <a:t>.</a:t>
          </a:r>
          <a:r>
            <a:rPr lang="en-US" dirty="0" smtClean="0"/>
            <a:t>303</a:t>
          </a:r>
          <a:r>
            <a:rPr lang="sr-Cyrl-RS" dirty="0" smtClean="0"/>
            <a:t>,00</a:t>
          </a:r>
          <a:r>
            <a:rPr lang="en-RS" b="1" i="0" u="none" dirty="0" smtClean="0"/>
            <a:t> </a:t>
          </a:r>
          <a:r>
            <a:rPr lang="sr-Cyrl-RS" dirty="0"/>
            <a:t>динара</a:t>
          </a:r>
          <a:endParaRPr lang="en-US" dirty="0"/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sr-Cyrl-RS" dirty="0"/>
            <a:t>Трансфери </a:t>
          </a:r>
          <a:r>
            <a:rPr lang="en-US" dirty="0" smtClean="0"/>
            <a:t>209.561.000</a:t>
          </a:r>
          <a:r>
            <a:rPr lang="sr-Cyrl-RS" dirty="0" smtClean="0"/>
            <a:t>,00</a:t>
          </a:r>
          <a:endParaRPr lang="en-RS" b="0" i="0" u="none" dirty="0"/>
        </a:p>
        <a:p>
          <a:pPr algn="ctr"/>
          <a:r>
            <a:rPr lang="sr-Cyrl-RS" dirty="0"/>
            <a:t>динара</a:t>
          </a:r>
          <a:endParaRPr lang="en-US" dirty="0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sr-Cyrl-RS" b="0" i="0" u="none" dirty="0" smtClean="0"/>
            <a:t>Приходи од продаје добара и услуга</a:t>
          </a:r>
        </a:p>
        <a:p>
          <a:pPr algn="ctr"/>
          <a:r>
            <a:rPr lang="en-US" b="0" i="0" u="none" dirty="0" smtClean="0"/>
            <a:t>10</a:t>
          </a:r>
          <a:r>
            <a:rPr lang="sr-Cyrl-RS" b="0" i="0" u="none" dirty="0" smtClean="0"/>
            <a:t>.06</a:t>
          </a:r>
          <a:r>
            <a:rPr lang="en-US" b="0" i="0" u="none" dirty="0" smtClean="0"/>
            <a:t>0</a:t>
          </a:r>
          <a:r>
            <a:rPr lang="sr-Cyrl-RS" b="0" i="0" u="none" dirty="0" smtClean="0"/>
            <a:t>.000,00</a:t>
          </a:r>
          <a:endParaRPr lang="sr-Cyrl-RS" b="0" i="0" u="none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sr-Cyrl-RS" sz="1000" dirty="0"/>
            <a:t>Пренета средства из ранијих година</a:t>
          </a:r>
          <a:r>
            <a:rPr lang="sr-Latn-RS" sz="1000" dirty="0"/>
            <a:t> </a:t>
          </a:r>
          <a:r>
            <a:rPr lang="en-US" sz="1000" dirty="0" smtClean="0"/>
            <a:t>39.000.000</a:t>
          </a:r>
          <a:r>
            <a:rPr lang="sr-Cyrl-RS" sz="1000" dirty="0" smtClean="0"/>
            <a:t>,00</a:t>
          </a:r>
          <a:r>
            <a:rPr lang="sr-Latn-RS" sz="1000" dirty="0" smtClean="0"/>
            <a:t> </a:t>
          </a:r>
          <a:r>
            <a:rPr lang="sr-Cyrl-RS" sz="1000" dirty="0"/>
            <a:t>динара</a:t>
          </a:r>
          <a:endParaRPr lang="en-US" sz="1000" dirty="0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RS" b="0" i="0" u="none" dirty="0"/>
            <a:t>M</a:t>
          </a:r>
          <a:r>
            <a:rPr lang="sr-Cyrl-RS" b="0" i="0" u="none" dirty="0" err="1"/>
            <a:t>еморандумске</a:t>
          </a:r>
          <a:r>
            <a:rPr lang="sr-Cyrl-RS" b="0" i="0" u="none" dirty="0"/>
            <a:t> ставке </a:t>
          </a:r>
        </a:p>
        <a:p>
          <a:pPr algn="ctr"/>
          <a:r>
            <a:rPr lang="en-US" b="0" i="0" u="none" dirty="0" smtClean="0"/>
            <a:t>3</a:t>
          </a:r>
          <a:r>
            <a:rPr lang="sr-Cyrl-RS" b="0" i="0" u="none" dirty="0" smtClean="0"/>
            <a:t>00.000,00</a:t>
          </a:r>
          <a:endParaRPr lang="sr-Cyrl-RS" b="0" i="0" u="none" dirty="0"/>
        </a:p>
        <a:p>
          <a:pPr algn="ctr"/>
          <a:r>
            <a:rPr lang="sr-Cyrl-RS" dirty="0"/>
            <a:t>динара</a:t>
          </a:r>
          <a:endParaRPr lang="en-US" dirty="0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sr-Cyrl-RS" dirty="0">
              <a:solidFill>
                <a:schemeClr val="tx1"/>
              </a:solidFill>
            </a:rPr>
            <a:t>Други </a:t>
          </a:r>
          <a:r>
            <a:rPr lang="sr-Cyrl-RS" dirty="0" smtClean="0">
              <a:solidFill>
                <a:schemeClr val="tx1"/>
              </a:solidFill>
            </a:rPr>
            <a:t>порези</a:t>
          </a:r>
          <a:endParaRPr lang="sr-Latn-RS" dirty="0">
            <a:solidFill>
              <a:schemeClr val="tx1"/>
            </a:solidFill>
          </a:endParaRPr>
        </a:p>
        <a:p>
          <a:pPr algn="ctr"/>
          <a:r>
            <a:rPr lang="en-US" b="0" i="0" u="none" dirty="0" smtClean="0">
              <a:solidFill>
                <a:schemeClr val="tx1"/>
              </a:solidFill>
            </a:rPr>
            <a:t>4.300.000</a:t>
          </a:r>
          <a:r>
            <a:rPr lang="sr-Cyrl-RS" b="0" i="0" u="none" dirty="0" smtClean="0">
              <a:solidFill>
                <a:schemeClr val="tx1"/>
              </a:solidFill>
            </a:rPr>
            <a:t>,00</a:t>
          </a:r>
          <a:endParaRPr lang="sr-Cyrl-RS" b="0" i="0" u="none" dirty="0">
            <a:solidFill>
              <a:schemeClr val="tx1"/>
            </a:solidFill>
          </a:endParaRPr>
        </a:p>
        <a:p>
          <a:pPr algn="ctr"/>
          <a:r>
            <a:rPr lang="sr-Cyrl-RS" dirty="0">
              <a:solidFill>
                <a:schemeClr val="tx1"/>
              </a:solidFill>
            </a:rPr>
            <a:t>динара</a:t>
          </a:r>
          <a:endParaRPr lang="en-US" dirty="0">
            <a:solidFill>
              <a:schemeClr val="tx1"/>
            </a:solidFill>
          </a:endParaRPr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sr-Cyrl-RS" dirty="0" smtClean="0"/>
            <a:t>Порез на доходак,добит и капиталне доб. 2</a:t>
          </a:r>
          <a:r>
            <a:rPr lang="en-US" dirty="0" smtClean="0"/>
            <a:t>37</a:t>
          </a:r>
          <a:r>
            <a:rPr lang="sr-Cyrl-RS" dirty="0" smtClean="0"/>
            <a:t>.</a:t>
          </a:r>
          <a:r>
            <a:rPr lang="en-US" dirty="0" smtClean="0"/>
            <a:t>37</a:t>
          </a:r>
          <a:r>
            <a:rPr lang="sr-Cyrl-RS" dirty="0" smtClean="0"/>
            <a:t>2.</a:t>
          </a:r>
          <a:r>
            <a:rPr lang="en-US" dirty="0" smtClean="0"/>
            <a:t>159</a:t>
          </a:r>
          <a:r>
            <a:rPr lang="sr-Cyrl-RS" dirty="0" smtClean="0"/>
            <a:t>,00</a:t>
          </a:r>
          <a:endParaRPr lang="en-RS" b="0" i="0" u="none" dirty="0"/>
        </a:p>
        <a:p>
          <a:pPr algn="ctr"/>
          <a:r>
            <a:rPr lang="sr-Cyrl-RS" dirty="0"/>
            <a:t>динара</a:t>
          </a:r>
          <a:endParaRPr lang="en-US" dirty="0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5E9C7DB6-113F-445A-874F-2098AFA58A64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sr-Cyrl-RS" sz="1000" dirty="0" smtClean="0"/>
            <a:t>Приходи од имовине</a:t>
          </a:r>
        </a:p>
        <a:p>
          <a:pPr algn="ctr"/>
          <a:r>
            <a:rPr lang="sr-Cyrl-RS" sz="1000" dirty="0" smtClean="0"/>
            <a:t>405.000,00</a:t>
          </a:r>
          <a:endParaRPr lang="en-US" sz="1000" dirty="0"/>
        </a:p>
      </dgm:t>
    </dgm:pt>
    <dgm:pt modelId="{F9284B9C-E8AE-4378-9F23-B0088DBB764B}" type="parTrans" cxnId="{2C06D631-FB8C-4655-B7BE-47E73EC7129D}">
      <dgm:prSet/>
      <dgm:spPr/>
      <dgm:t>
        <a:bodyPr/>
        <a:lstStyle/>
        <a:p>
          <a:endParaRPr lang="en-US"/>
        </a:p>
      </dgm:t>
    </dgm:pt>
    <dgm:pt modelId="{B54351FA-4F02-4B23-BDDD-B30917D7F67C}" type="sibTrans" cxnId="{2C06D631-FB8C-4655-B7BE-47E73EC7129D}">
      <dgm:prSet/>
      <dgm:spPr/>
      <dgm:t>
        <a:bodyPr/>
        <a:lstStyle/>
        <a:p>
          <a:endParaRPr lang="en-US"/>
        </a:p>
      </dgm:t>
    </dgm:pt>
    <dgm:pt modelId="{E241349C-76F2-46E8-9BC5-CE9C062D91DC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sr-Cyrl-RS" sz="1000" dirty="0" smtClean="0"/>
            <a:t>Добровољни трансфери од физичких и правних лица</a:t>
          </a:r>
        </a:p>
        <a:p>
          <a:pPr algn="ctr"/>
          <a:r>
            <a:rPr lang="sr-Cyrl-RS" sz="1000" dirty="0" smtClean="0"/>
            <a:t>200.000,00</a:t>
          </a:r>
          <a:endParaRPr lang="en-US" sz="1000" dirty="0"/>
        </a:p>
      </dgm:t>
    </dgm:pt>
    <dgm:pt modelId="{0D725784-C224-4FE2-98B7-3F757637ABA3}" type="parTrans" cxnId="{C8B4BE25-C579-454F-9AB0-56FBA21BDD4E}">
      <dgm:prSet/>
      <dgm:spPr/>
      <dgm:t>
        <a:bodyPr/>
        <a:lstStyle/>
        <a:p>
          <a:endParaRPr lang="en-US"/>
        </a:p>
      </dgm:t>
    </dgm:pt>
    <dgm:pt modelId="{B8F69DFF-AA2A-4E02-9CF7-F6275BB1AF8A}" type="sibTrans" cxnId="{C8B4BE25-C579-454F-9AB0-56FBA21BDD4E}">
      <dgm:prSet/>
      <dgm:spPr/>
      <dgm:t>
        <a:bodyPr/>
        <a:lstStyle/>
        <a:p>
          <a:endParaRPr lang="en-US"/>
        </a:p>
      </dgm:t>
    </dgm:pt>
    <dgm:pt modelId="{421A8977-6E09-4A06-8B9B-49B0A4E19CC8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sr-Cyrl-RS" sz="1000" dirty="0" smtClean="0"/>
            <a:t>Новчане казне и одузета имовинска корист</a:t>
          </a:r>
        </a:p>
        <a:p>
          <a:pPr algn="ctr"/>
          <a:r>
            <a:rPr lang="sr-Cyrl-RS" sz="1000" dirty="0" smtClean="0"/>
            <a:t>50.000,00</a:t>
          </a:r>
          <a:endParaRPr lang="en-US" sz="1000" dirty="0"/>
        </a:p>
      </dgm:t>
    </dgm:pt>
    <dgm:pt modelId="{EB333A60-A644-49FE-A233-F103F87DB57F}" type="parTrans" cxnId="{3AF16CCE-1FAC-4C0F-BC21-C17A4D99B48F}">
      <dgm:prSet/>
      <dgm:spPr/>
      <dgm:t>
        <a:bodyPr/>
        <a:lstStyle/>
        <a:p>
          <a:endParaRPr lang="en-US"/>
        </a:p>
      </dgm:t>
    </dgm:pt>
    <dgm:pt modelId="{203C9FD9-47F6-43B5-A27B-329EF52EC8E5}" type="sibTrans" cxnId="{3AF16CCE-1FAC-4C0F-BC21-C17A4D99B48F}">
      <dgm:prSet/>
      <dgm:spPr/>
      <dgm:t>
        <a:bodyPr/>
        <a:lstStyle/>
        <a:p>
          <a:endParaRPr lang="en-US"/>
        </a:p>
      </dgm:t>
    </dgm:pt>
    <dgm:pt modelId="{D7670C36-B80D-4297-B39B-CB6E8D017371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sr-Cyrl-RS" sz="1000" dirty="0" smtClean="0"/>
            <a:t>Мешовити и неодређени приходи</a:t>
          </a:r>
        </a:p>
        <a:p>
          <a:pPr algn="ctr"/>
          <a:r>
            <a:rPr lang="sr-Cyrl-RS" sz="1000" dirty="0" smtClean="0"/>
            <a:t>595.144,00</a:t>
          </a:r>
          <a:endParaRPr lang="en-US" sz="1000" dirty="0"/>
        </a:p>
      </dgm:t>
    </dgm:pt>
    <dgm:pt modelId="{F735172A-22EE-45EC-B08B-5E9E3D082354}" type="parTrans" cxnId="{B3CDF318-64F2-4609-BEC4-E3AA105A813C}">
      <dgm:prSet/>
      <dgm:spPr/>
      <dgm:t>
        <a:bodyPr/>
        <a:lstStyle/>
        <a:p>
          <a:endParaRPr lang="en-US"/>
        </a:p>
      </dgm:t>
    </dgm:pt>
    <dgm:pt modelId="{D86E7A69-B412-4CC2-B95D-92E46741F0F9}" type="sibTrans" cxnId="{B3CDF318-64F2-4609-BEC4-E3AA105A813C}">
      <dgm:prSet/>
      <dgm:spPr/>
      <dgm:t>
        <a:bodyPr/>
        <a:lstStyle/>
        <a:p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11" custLinFactNeighborX="3114" custLinFactNeighborY="165"/>
      <dgm:spPr/>
      <dgm:t>
        <a:bodyPr/>
        <a:lstStyle/>
        <a:p>
          <a:endParaRPr lang="en-US"/>
        </a:p>
      </dgm:t>
    </dgm:pt>
    <dgm:pt modelId="{63432802-399F-407F-AC10-7219543A0326}" type="pres">
      <dgm:prSet presAssocID="{DB1A1606-130D-4B45-9553-0A0B804495DF}" presName="node" presStyleLbl="vennNode1" presStyleIdx="1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BFEB2-6844-4A2C-8DC2-780280CBA079}" type="pres">
      <dgm:prSet presAssocID="{AEA7499A-114B-4146-9776-CDD8ACEC6B39}" presName="node" presStyleLbl="vennNode1" presStyleIdx="2" presStyleCnt="11" custRadScaleRad="122880" custRadScaleInc="-66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E88A7-5745-4E4F-A7A8-F71A4DA0D5F2}" type="pres">
      <dgm:prSet presAssocID="{BF71EFAE-EC9F-46E9-BD2A-1686637595DA}" presName="node" presStyleLbl="vennNode1" presStyleIdx="3" presStyleCnt="11" custRadScaleRad="154980" custRadScaleInc="1341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E4213-15E1-4436-8045-C055E8A54EDE}" type="pres">
      <dgm:prSet presAssocID="{40EF3D92-C4CB-4CBC-8AED-087234C53764}" presName="node" presStyleLbl="vennNode1" presStyleIdx="4" presStyleCnt="11" custRadScaleRad="120989" custRadScaleInc="992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FC9CD-FF79-40EF-A271-A8DBB0423AC2}" type="pres">
      <dgm:prSet presAssocID="{920F0D4F-6C4C-4BE8-9363-F48FBF034871}" presName="node" presStyleLbl="vennNode1" presStyleIdx="5" presStyleCnt="11" custRadScaleRad="103463" custRadScaleInc="856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9A2CE-A671-47B5-8CD8-544465E52E9C}" type="pres">
      <dgm:prSet presAssocID="{15426A40-9AD2-4153-8230-E20BC4B11534}" presName="node" presStyleLbl="vennNode1" presStyleIdx="6" presStyleCnt="11" custRadScaleRad="121991" custRadScaleInc="774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A1AEA8-D717-41D8-8682-1E312FBFA9EA}" type="pres">
      <dgm:prSet presAssocID="{E241349C-76F2-46E8-9BC5-CE9C062D91DC}" presName="node" presStyleLbl="vennNode1" presStyleIdx="7" presStyleCnt="11" custRadScaleRad="133409" custRadScaleInc="564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63B95E-7B91-458A-A36C-0D26F3F26AFB}" type="pres">
      <dgm:prSet presAssocID="{421A8977-6E09-4A06-8B9B-49B0A4E19CC8}" presName="node" presStyleLbl="vennNode1" presStyleIdx="8" presStyleCnt="11" custRadScaleRad="116063" custRadScaleInc="301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F457AB-625F-428E-8E52-2F98165F7DAB}" type="pres">
      <dgm:prSet presAssocID="{5E9C7DB6-113F-445A-874F-2098AFA58A64}" presName="node" presStyleLbl="vennNode1" presStyleIdx="9" presStyleCnt="11" custRadScaleRad="123172" custRadScaleInc="77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B3CB08-81B3-4C3B-9CA8-3A5520864CF6}" type="pres">
      <dgm:prSet presAssocID="{D7670C36-B80D-4297-B39B-CB6E8D017371}" presName="node" presStyleLbl="vennNode1" presStyleIdx="10" presStyleCnt="11" custRadScaleRad="117875" custRadScaleInc="-74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122CE1FC-6672-4445-955A-0B4FC6E1F4CF}" type="presOf" srcId="{5E9C7DB6-113F-445A-874F-2098AFA58A64}" destId="{18F457AB-625F-428E-8E52-2F98165F7DAB}" srcOrd="0" destOrd="0" presId="urn:microsoft.com/office/officeart/2005/8/layout/radial3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B3CDF318-64F2-4609-BEC4-E3AA105A813C}" srcId="{43275D6C-D470-4E2E-96F8-239EECE5D634}" destId="{D7670C36-B80D-4297-B39B-CB6E8D017371}" srcOrd="9" destOrd="0" parTransId="{F735172A-22EE-45EC-B08B-5E9E3D082354}" sibTransId="{D86E7A69-B412-4CC2-B95D-92E46741F0F9}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705D8BCA-A875-424B-917F-D801608B9607}" srcId="{43275D6C-D470-4E2E-96F8-239EECE5D634}" destId="{920F0D4F-6C4C-4BE8-9363-F48FBF034871}" srcOrd="4" destOrd="0" parTransId="{43AA7920-B602-4336-8E46-A663A1629DDB}" sibTransId="{5F9FEDD2-AAF1-4278-94C9-B59264FA9EB9}"/>
    <dgm:cxn modelId="{2C06D631-FB8C-4655-B7BE-47E73EC7129D}" srcId="{43275D6C-D470-4E2E-96F8-239EECE5D634}" destId="{5E9C7DB6-113F-445A-874F-2098AFA58A64}" srcOrd="8" destOrd="0" parTransId="{F9284B9C-E8AE-4378-9F23-B0088DBB764B}" sibTransId="{B54351FA-4F02-4B23-BDDD-B30917D7F67C}"/>
    <dgm:cxn modelId="{FDDEAF69-066B-4B36-8467-7B2366CEEAC2}" type="presOf" srcId="{E241349C-76F2-46E8-9BC5-CE9C062D91DC}" destId="{17A1AEA8-D717-41D8-8682-1E312FBFA9EA}" srcOrd="0" destOrd="0" presId="urn:microsoft.com/office/officeart/2005/8/layout/radial3"/>
    <dgm:cxn modelId="{C8B4BE25-C579-454F-9AB0-56FBA21BDD4E}" srcId="{43275D6C-D470-4E2E-96F8-239EECE5D634}" destId="{E241349C-76F2-46E8-9BC5-CE9C062D91DC}" srcOrd="6" destOrd="0" parTransId="{0D725784-C224-4FE2-98B7-3F757637ABA3}" sibTransId="{B8F69DFF-AA2A-4E02-9CF7-F6275BB1AF8A}"/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09B198C8-E6EF-4BF2-B04A-98A7D3B82C52}" srcId="{43275D6C-D470-4E2E-96F8-239EECE5D634}" destId="{15426A40-9AD2-4153-8230-E20BC4B11534}" srcOrd="5" destOrd="0" parTransId="{A1307EAF-2414-4AFE-BE82-97C79333BAA9}" sibTransId="{869B992E-498B-4FBD-AA48-03E5171031C9}"/>
    <dgm:cxn modelId="{1058105B-8F0D-4A1C-B856-13B7231F0307}" type="presOf" srcId="{421A8977-6E09-4A06-8B9B-49B0A4E19CC8}" destId="{B063B95E-7B91-458A-A36C-0D26F3F26AFB}" srcOrd="0" destOrd="0" presId="urn:microsoft.com/office/officeart/2005/8/layout/radial3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5AB6184A-D4D4-4DB6-AEE3-EFDCCC155388}" type="presOf" srcId="{D7670C36-B80D-4297-B39B-CB6E8D017371}" destId="{7EB3CB08-81B3-4C3B-9CA8-3A5520864CF6}" srcOrd="0" destOrd="0" presId="urn:microsoft.com/office/officeart/2005/8/layout/radial3"/>
    <dgm:cxn modelId="{3AF16CCE-1FAC-4C0F-BC21-C17A4D99B48F}" srcId="{43275D6C-D470-4E2E-96F8-239EECE5D634}" destId="{421A8977-6E09-4A06-8B9B-49B0A4E19CC8}" srcOrd="7" destOrd="0" parTransId="{EB333A60-A644-49FE-A233-F103F87DB57F}" sibTransId="{203C9FD9-47F6-43B5-A27B-329EF52EC8E5}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829D5A23-E7C8-4F2F-BBF0-A05AEF87B1F3}" type="presParOf" srcId="{1FB746E2-D736-4446-8093-C865FE09A112}" destId="{91CFC9CD-FF79-40EF-A271-A8DBB0423AC2}" srcOrd="5" destOrd="0" presId="urn:microsoft.com/office/officeart/2005/8/layout/radial3"/>
    <dgm:cxn modelId="{AB36D377-182D-4F38-A7FA-BE410BDE00D5}" type="presParOf" srcId="{1FB746E2-D736-4446-8093-C865FE09A112}" destId="{FC69A2CE-A671-47B5-8CD8-544465E52E9C}" srcOrd="6" destOrd="0" presId="urn:microsoft.com/office/officeart/2005/8/layout/radial3"/>
    <dgm:cxn modelId="{D99A5E9A-7773-46F4-BD59-20A25ABCCC72}" type="presParOf" srcId="{1FB746E2-D736-4446-8093-C865FE09A112}" destId="{17A1AEA8-D717-41D8-8682-1E312FBFA9EA}" srcOrd="7" destOrd="0" presId="urn:microsoft.com/office/officeart/2005/8/layout/radial3"/>
    <dgm:cxn modelId="{4ED5611A-940E-4B0E-A20A-F3D403FF7457}" type="presParOf" srcId="{1FB746E2-D736-4446-8093-C865FE09A112}" destId="{B063B95E-7B91-458A-A36C-0D26F3F26AFB}" srcOrd="8" destOrd="0" presId="urn:microsoft.com/office/officeart/2005/8/layout/radial3"/>
    <dgm:cxn modelId="{04232560-AFAB-4165-8D1B-BB6D3BCBCAFC}" type="presParOf" srcId="{1FB746E2-D736-4446-8093-C865FE09A112}" destId="{18F457AB-625F-428E-8E52-2F98165F7DAB}" srcOrd="9" destOrd="0" presId="urn:microsoft.com/office/officeart/2005/8/layout/radial3"/>
    <dgm:cxn modelId="{3FE7C363-A9E8-4808-A0F2-3296AB04897D}" type="presParOf" srcId="{1FB746E2-D736-4446-8093-C865FE09A112}" destId="{7EB3CB08-81B3-4C3B-9CA8-3A5520864CF6}" srcOrd="1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sr-Cyrl-RS" sz="1400" b="1" dirty="0"/>
            <a:t>Расходи за запослене </a:t>
          </a:r>
          <a:r>
            <a:rPr lang="sr-Cyrl-RS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/>
            <a:t>Коришћење роба и услуга </a:t>
          </a:r>
          <a:r>
            <a:rPr lang="sr-Cyrl-RS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/>
            <a:t>Дотације и трансфери </a:t>
          </a:r>
          <a:r>
            <a:rPr lang="sr-Cyrl-RS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Остали расходи </a:t>
          </a:r>
          <a:r>
            <a:rPr lang="sr-Cyrl-RS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за функционисање међумесног превоза и  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Социјална заштита </a:t>
          </a:r>
          <a:r>
            <a:rPr lang="sr-Cyrl-RS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b="1" dirty="0"/>
            <a:t>Буџетска резерва </a:t>
          </a:r>
          <a:r>
            <a:rPr lang="sr-Cyrl-RS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/>
            <a:t>Капитални издаци </a:t>
          </a:r>
          <a:r>
            <a:rPr lang="sr-Cyrl-RS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913F8910-4C80-476B-BB1A-84CDC766C5E5}" type="presOf" srcId="{EEA47F19-311D-44B3-AAA4-35C98BD4844B}" destId="{EFEB1020-9C17-48DC-BBE0-54FA743F9F75}" srcOrd="0" destOrd="0" presId="urn:diagrams.loki3.com/BracketList"/>
    <dgm:cxn modelId="{EC0075EB-3DC2-4074-AA80-170858192B86}" type="presOf" srcId="{28888755-727E-436B-B2F2-DA7896544A65}" destId="{9312B733-3AEB-49F6-8245-08553BA2949B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4A72B881-7734-4A48-B974-4165271D16B3}" type="presOf" srcId="{A22D28D0-C0EE-4FAC-9411-A8A4995FB17B}" destId="{B43D6F8D-5103-4DCA-8971-053A6B7A987B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1EC38B43-666B-4E38-81B7-8A080ED8DA87}" type="presOf" srcId="{0C844461-76DE-4FEA-A87D-23440AD6FC2E}" destId="{C6144CDB-22C1-4337-9F95-C3A522A707D1}" srcOrd="0" destOrd="0" presId="urn:diagrams.loki3.com/BracketList"/>
    <dgm:cxn modelId="{C314BF9B-D2C0-49FD-8192-2D4E8F24E524}" type="presOf" srcId="{E1B79EE1-1157-4302-AB0B-8FEDC81165FD}" destId="{F40D94EA-52E0-4740-A924-EAF350BDF213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125639C7-B690-4F53-A1C9-BB18BE26EFFF}" type="presOf" srcId="{FE2BA0E8-81AC-463B-B498-EF464F5BCE06}" destId="{9893D59A-7FEC-486D-89C4-D28135F6121C}" srcOrd="0" destOrd="0" presId="urn:diagrams.loki3.com/BracketList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E8F8E3A6-DE2E-43A3-A54F-79C8F4CD16F2}" type="presOf" srcId="{92FD0664-EE76-4121-BE7B-68FC1EE5F4D7}" destId="{C6BA9D27-2D60-4BA7-98A9-E18E57FDB6CB}" srcOrd="0" destOrd="0" presId="urn:diagrams.loki3.com/BracketList"/>
    <dgm:cxn modelId="{1A66DD3E-AD41-4FBE-A90F-6733EF188F32}" type="presOf" srcId="{26EF48C7-6381-4355-B03F-DD441AE957C7}" destId="{EFAACCF6-3A6A-4536-89B0-F0A7C44F6BE1}" srcOrd="0" destOrd="0" presId="urn:diagrams.loki3.com/BracketList"/>
    <dgm:cxn modelId="{09EA19A1-AD92-457C-AA02-410DD0335895}" type="presOf" srcId="{E055884F-7426-4921-A0E5-9CA56A76B49A}" destId="{CCB8139E-CA19-491D-9FCD-6BF28923C725}" srcOrd="0" destOrd="0" presId="urn:diagrams.loki3.com/BracketList"/>
    <dgm:cxn modelId="{CAC21658-3423-481C-AF27-E9996CB921F1}" type="presOf" srcId="{D45E583C-4AAD-40D2-9D24-9A0A68141567}" destId="{7BB6658A-32E0-42C7-B82A-240BF45CF27D}" srcOrd="0" destOrd="0" presId="urn:diagrams.loki3.com/BracketList"/>
    <dgm:cxn modelId="{6CADC6AF-E4D1-4118-B6AD-2936E20B24E4}" type="presOf" srcId="{E1AD8724-28DC-48C5-B75E-B0D1F33E6279}" destId="{939B76D1-BB33-4E50-9ECD-839FB5787B9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592F709B-0D71-4665-94FE-FCFCC1F99F37}" type="presOf" srcId="{48096665-F98A-4372-9642-AA104F5D458A}" destId="{B471A916-B6F4-4017-A447-E2C98CEE19B9}" srcOrd="0" destOrd="0" presId="urn:diagrams.loki3.com/BracketList"/>
    <dgm:cxn modelId="{45E7555C-A21A-4EDC-9BCD-7FDE66998A88}" type="presOf" srcId="{4B4A2A45-FFA7-47F5-A99D-A2DFD7698107}" destId="{9A05939C-6B40-4C32-897A-4A6DC3E71E5B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269767" y="266763"/>
          <a:ext cx="3277819" cy="327774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Општинска управа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Председник </a:t>
          </a:r>
          <a:r>
            <a:rPr lang="sr-Cyrl-RS" sz="1600" kern="1200" dirty="0"/>
            <a:t>општине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Општинско  веће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Скупштина </a:t>
          </a:r>
          <a:r>
            <a:rPr lang="sr-Cyrl-RS" sz="1600" kern="1200" dirty="0" smtClean="0"/>
            <a:t>општине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Општинско правобранилаштво</a:t>
          </a:r>
          <a:endParaRPr lang="sr-Cyrl-RS" sz="1600" kern="1200" dirty="0"/>
        </a:p>
      </dsp:txBody>
      <dsp:txXfrm>
        <a:off x="1749792" y="746778"/>
        <a:ext cx="2317769" cy="2317718"/>
      </dsp:txXfrm>
    </dsp:sp>
    <dsp:sp modelId="{6AE34D3E-FD5D-4402-89AF-BF559D3EC92D}">
      <dsp:nvSpPr>
        <dsp:cNvPr id="0" name=""/>
        <dsp:cNvSpPr/>
      </dsp:nvSpPr>
      <dsp:spPr>
        <a:xfrm>
          <a:off x="3140020" y="117427"/>
          <a:ext cx="364540" cy="36453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276826" y="3300978"/>
          <a:ext cx="263956" cy="26421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4758508" y="1597009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3495417" y="3582038"/>
          <a:ext cx="364540" cy="36453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351807" y="635510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1519703" y="2146874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780BF-6503-41CB-98CA-855FDE3F921D}">
      <dsp:nvSpPr>
        <dsp:cNvPr id="0" name=""/>
        <dsp:cNvSpPr/>
      </dsp:nvSpPr>
      <dsp:spPr>
        <a:xfrm>
          <a:off x="-120061" y="754804"/>
          <a:ext cx="2063988" cy="173519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>
              <a:solidFill>
                <a:schemeClr val="accent1">
                  <a:lumMod val="75000"/>
                </a:schemeClr>
              </a:solidFill>
            </a:rPr>
            <a:t>Установа </a:t>
          </a: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културе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>
              <a:solidFill>
                <a:schemeClr val="accent1">
                  <a:lumMod val="75000"/>
                </a:schemeClr>
              </a:solidFill>
            </a:rPr>
            <a:t>Туристичка организација општине Мерошина</a:t>
          </a:r>
          <a:endParaRPr lang="sr-Cyrl-RS" sz="1100" kern="1200" dirty="0">
            <a:solidFill>
              <a:schemeClr val="accent1">
                <a:lumMod val="75000"/>
              </a:schemeClr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>
              <a:solidFill>
                <a:schemeClr val="accent1">
                  <a:lumMod val="75000"/>
                </a:schemeClr>
              </a:solidFill>
            </a:rPr>
            <a:t> </a:t>
          </a:r>
          <a:endParaRPr lang="sr-Cyrl-RS" sz="11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182203" y="1008917"/>
        <a:ext cx="1459460" cy="1226965"/>
      </dsp:txXfrm>
    </dsp:sp>
    <dsp:sp modelId="{D4397D2C-6DDE-4A42-9855-5F94ADD7F1F8}">
      <dsp:nvSpPr>
        <dsp:cNvPr id="0" name=""/>
        <dsp:cNvSpPr/>
      </dsp:nvSpPr>
      <dsp:spPr>
        <a:xfrm>
          <a:off x="2771212" y="646997"/>
          <a:ext cx="364540" cy="3645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66E64-01B7-46B5-8689-BB97E0438E53}">
      <dsp:nvSpPr>
        <dsp:cNvPr id="0" name=""/>
        <dsp:cNvSpPr/>
      </dsp:nvSpPr>
      <dsp:spPr>
        <a:xfrm>
          <a:off x="370607" y="2581099"/>
          <a:ext cx="658977" cy="658995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54ECB-2B3F-4C89-9A19-2C63D69076BA}">
      <dsp:nvSpPr>
        <dsp:cNvPr id="0" name=""/>
        <dsp:cNvSpPr/>
      </dsp:nvSpPr>
      <dsp:spPr>
        <a:xfrm>
          <a:off x="4883476" y="231535"/>
          <a:ext cx="1332585" cy="1332159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 smtClean="0">
              <a:solidFill>
                <a:schemeClr val="tx1"/>
              </a:solidFill>
            </a:rPr>
            <a:t>Основна школа </a:t>
          </a:r>
          <a:endParaRPr lang="sr-Cyrl-RS" sz="1200" kern="1200" dirty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>
              <a:solidFill>
                <a:schemeClr val="tx1"/>
              </a:solidFill>
            </a:rPr>
            <a:t>Дом здравља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5078629" y="426625"/>
        <a:ext cx="942279" cy="941979"/>
      </dsp:txXfrm>
    </dsp:sp>
    <dsp:sp modelId="{4ABBCF6F-E7DA-4CE7-A2F5-6DD06BFAA1FA}">
      <dsp:nvSpPr>
        <dsp:cNvPr id="0" name=""/>
        <dsp:cNvSpPr/>
      </dsp:nvSpPr>
      <dsp:spPr>
        <a:xfrm>
          <a:off x="4289116" y="1151296"/>
          <a:ext cx="364540" cy="364534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80608-C72B-40F2-A560-A83F55BD6ABF}">
      <dsp:nvSpPr>
        <dsp:cNvPr id="0" name=""/>
        <dsp:cNvSpPr/>
      </dsp:nvSpPr>
      <dsp:spPr>
        <a:xfrm>
          <a:off x="120061" y="3365308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35534-E508-479C-BE42-766976EE223C}">
      <dsp:nvSpPr>
        <dsp:cNvPr id="0" name=""/>
        <dsp:cNvSpPr/>
      </dsp:nvSpPr>
      <dsp:spPr>
        <a:xfrm>
          <a:off x="2752314" y="2989286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658898" y="2592567"/>
          <a:ext cx="589528" cy="23366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4764" y="0"/>
              </a:lnTo>
              <a:lnTo>
                <a:pt x="294764" y="2336648"/>
              </a:lnTo>
              <a:lnTo>
                <a:pt x="589528" y="23366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893415" y="3700644"/>
        <a:ext cx="120493" cy="120493"/>
      </dsp:txXfrm>
    </dsp:sp>
    <dsp:sp modelId="{FCC7B010-1FCB-BB4B-A409-9CD1420FA046}">
      <dsp:nvSpPr>
        <dsp:cNvPr id="0" name=""/>
        <dsp:cNvSpPr/>
      </dsp:nvSpPr>
      <dsp:spPr>
        <a:xfrm>
          <a:off x="1658898" y="2592567"/>
          <a:ext cx="589528" cy="1680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4764" y="0"/>
              </a:lnTo>
              <a:lnTo>
                <a:pt x="294764" y="1680043"/>
              </a:lnTo>
              <a:lnTo>
                <a:pt x="589528" y="16800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00" kern="1200"/>
        </a:p>
      </dsp:txBody>
      <dsp:txXfrm>
        <a:off x="1909150" y="3388076"/>
        <a:ext cx="89023" cy="89023"/>
      </dsp:txXfrm>
    </dsp:sp>
    <dsp:sp modelId="{531482B3-13DA-4E77-8EF9-7A508768A321}">
      <dsp:nvSpPr>
        <dsp:cNvPr id="0" name=""/>
        <dsp:cNvSpPr/>
      </dsp:nvSpPr>
      <dsp:spPr>
        <a:xfrm>
          <a:off x="1658898" y="2592567"/>
          <a:ext cx="589528" cy="10306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4764" y="0"/>
              </a:lnTo>
              <a:lnTo>
                <a:pt x="294764" y="1030677"/>
              </a:lnTo>
              <a:lnTo>
                <a:pt x="589528" y="10306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23978" y="3078221"/>
        <a:ext cx="59368" cy="59368"/>
      </dsp:txXfrm>
    </dsp:sp>
    <dsp:sp modelId="{F1903401-CDA9-4777-A04C-F19A89F110A0}">
      <dsp:nvSpPr>
        <dsp:cNvPr id="0" name=""/>
        <dsp:cNvSpPr/>
      </dsp:nvSpPr>
      <dsp:spPr>
        <a:xfrm>
          <a:off x="1658898" y="2592567"/>
          <a:ext cx="589528" cy="1610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4764" y="0"/>
              </a:lnTo>
              <a:lnTo>
                <a:pt x="294764" y="161055"/>
              </a:lnTo>
              <a:lnTo>
                <a:pt x="589528" y="1610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38383" y="2657816"/>
        <a:ext cx="30556" cy="30556"/>
      </dsp:txXfrm>
    </dsp:sp>
    <dsp:sp modelId="{25CF5DCC-0AE9-4D09-ABC1-8BE4D97FDFCB}">
      <dsp:nvSpPr>
        <dsp:cNvPr id="0" name=""/>
        <dsp:cNvSpPr/>
      </dsp:nvSpPr>
      <dsp:spPr>
        <a:xfrm>
          <a:off x="1658898" y="1120305"/>
          <a:ext cx="595643" cy="1472261"/>
        </a:xfrm>
        <a:custGeom>
          <a:avLst/>
          <a:gdLst/>
          <a:ahLst/>
          <a:cxnLst/>
          <a:rect l="0" t="0" r="0" b="0"/>
          <a:pathLst>
            <a:path>
              <a:moveTo>
                <a:pt x="0" y="1472261"/>
              </a:moveTo>
              <a:lnTo>
                <a:pt x="297821" y="1472261"/>
              </a:lnTo>
              <a:lnTo>
                <a:pt x="297821" y="0"/>
              </a:lnTo>
              <a:lnTo>
                <a:pt x="59564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17015" y="1816731"/>
        <a:ext cx="79409" cy="79409"/>
      </dsp:txXfrm>
    </dsp:sp>
    <dsp:sp modelId="{D1C52863-34A6-4E04-9740-6E0567681A8F}">
      <dsp:nvSpPr>
        <dsp:cNvPr id="0" name=""/>
        <dsp:cNvSpPr/>
      </dsp:nvSpPr>
      <dsp:spPr>
        <a:xfrm rot="16200000">
          <a:off x="-1300087" y="1766175"/>
          <a:ext cx="4265189" cy="165278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>
        <a:off x="-1300087" y="1766175"/>
        <a:ext cx="4265189" cy="1652782"/>
      </dsp:txXfrm>
    </dsp:sp>
    <dsp:sp modelId="{AD67EDBF-32B4-495C-A262-4812FBE80932}">
      <dsp:nvSpPr>
        <dsp:cNvPr id="0" name=""/>
        <dsp:cNvSpPr/>
      </dsp:nvSpPr>
      <dsp:spPr>
        <a:xfrm>
          <a:off x="2254541" y="86280"/>
          <a:ext cx="5594330" cy="20680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Закони и прописи: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Упутство Министарства финансија за припрему одлуке о буџету за </a:t>
          </a:r>
          <a:r>
            <a:rPr lang="sr-Cyrl-RS" sz="1400" kern="1200" dirty="0" smtClean="0"/>
            <a:t>2025. </a:t>
          </a:r>
          <a:r>
            <a:rPr lang="sr-Cyrl-RS" sz="1400" kern="1200" dirty="0"/>
            <a:t>годину и др.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</a:p>
      </dsp:txBody>
      <dsp:txXfrm>
        <a:off x="2254541" y="86280"/>
        <a:ext cx="5594330" cy="2068049"/>
      </dsp:txXfrm>
    </dsp:sp>
    <dsp:sp modelId="{A288E7CD-845A-4B30-8D9E-0FCFF4059FF8}">
      <dsp:nvSpPr>
        <dsp:cNvPr id="0" name=""/>
        <dsp:cNvSpPr/>
      </dsp:nvSpPr>
      <dsp:spPr>
        <a:xfrm>
          <a:off x="2248426" y="2325032"/>
          <a:ext cx="5551265" cy="85717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Стратешки документи: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Стратегија развоја</a:t>
          </a:r>
          <a:endParaRPr lang="sr-Latn-RS" sz="1400" kern="1200" dirty="0">
            <a:solidFill>
              <a:srgbClr val="FF0000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Акциони планови за поједине </a:t>
          </a:r>
          <a:r>
            <a:rPr lang="sr-Cyrl-RS" sz="1400" kern="1200" dirty="0" smtClean="0"/>
            <a:t>области</a:t>
          </a:r>
          <a:endParaRPr lang="en-US" sz="1400" kern="1200" dirty="0"/>
        </a:p>
      </dsp:txBody>
      <dsp:txXfrm>
        <a:off x="2248426" y="2325032"/>
        <a:ext cx="5551265" cy="857179"/>
      </dsp:txXfrm>
    </dsp:sp>
    <dsp:sp modelId="{573F9BF2-AC82-43FC-A361-118085DB3D65}">
      <dsp:nvSpPr>
        <dsp:cNvPr id="0" name=""/>
        <dsp:cNvSpPr/>
      </dsp:nvSpPr>
      <dsp:spPr>
        <a:xfrm>
          <a:off x="2248426" y="3406880"/>
          <a:ext cx="5560491" cy="4327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248426" y="3406880"/>
        <a:ext cx="5560491" cy="432728"/>
      </dsp:txXfrm>
    </dsp:sp>
    <dsp:sp modelId="{FEC42879-5F29-BF4B-9AF5-9DD4C12CC286}">
      <dsp:nvSpPr>
        <dsp:cNvPr id="0" name=""/>
        <dsp:cNvSpPr/>
      </dsp:nvSpPr>
      <dsp:spPr>
        <a:xfrm>
          <a:off x="2248426" y="4064276"/>
          <a:ext cx="2899389" cy="4166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Потребе и предлози грађана</a:t>
          </a:r>
          <a:endParaRPr lang="en-US" sz="1400" kern="1200" dirty="0"/>
        </a:p>
      </dsp:txBody>
      <dsp:txXfrm>
        <a:off x="2248426" y="4064276"/>
        <a:ext cx="2899389" cy="416668"/>
      </dsp:txXfrm>
    </dsp:sp>
    <dsp:sp modelId="{94F14A6F-3CD0-4A17-88D3-6F4D0EB2D4E6}">
      <dsp:nvSpPr>
        <dsp:cNvPr id="0" name=""/>
        <dsp:cNvSpPr/>
      </dsp:nvSpPr>
      <dsp:spPr>
        <a:xfrm>
          <a:off x="2248426" y="4705613"/>
          <a:ext cx="5589407" cy="4472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248426" y="4705613"/>
        <a:ext cx="5589407" cy="4472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4124" y="317874"/>
          <a:ext cx="1204161" cy="120416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Средства из буџета </a:t>
          </a:r>
          <a:r>
            <a:rPr lang="en-US" sz="1000" kern="1200" dirty="0" smtClean="0"/>
            <a:t>510.835.303</a:t>
          </a:r>
          <a:r>
            <a:rPr lang="sr-Cyrl-RS" sz="1000" kern="1200" dirty="0" smtClean="0"/>
            <a:t>,00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180469" y="494219"/>
        <a:ext cx="851471" cy="851471"/>
      </dsp:txXfrm>
    </dsp:sp>
    <dsp:sp modelId="{98F3E7AB-6934-48FA-B82F-FBEAF1B2375D}">
      <dsp:nvSpPr>
        <dsp:cNvPr id="0" name=""/>
        <dsp:cNvSpPr/>
      </dsp:nvSpPr>
      <dsp:spPr>
        <a:xfrm>
          <a:off x="1306063" y="570748"/>
          <a:ext cx="698413" cy="698413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398638" y="837821"/>
        <a:ext cx="513263" cy="164267"/>
      </dsp:txXfrm>
    </dsp:sp>
    <dsp:sp modelId="{2F60A798-586E-4E47-B649-25F047F36835}">
      <dsp:nvSpPr>
        <dsp:cNvPr id="0" name=""/>
        <dsp:cNvSpPr/>
      </dsp:nvSpPr>
      <dsp:spPr>
        <a:xfrm>
          <a:off x="2102255" y="317874"/>
          <a:ext cx="1204161" cy="1204161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chemeClr val="bg1"/>
              </a:solidFill>
            </a:rPr>
            <a:t>Пренета средства из ранијих година </a:t>
          </a:r>
          <a:r>
            <a:rPr lang="en-US" sz="1000" kern="1200" dirty="0" smtClean="0">
              <a:solidFill>
                <a:schemeClr val="bg1"/>
              </a:solidFill>
            </a:rPr>
            <a:t>39.000.000</a:t>
          </a:r>
          <a:r>
            <a:rPr lang="sr-Cyrl-RS" sz="1000" kern="1200" dirty="0" smtClean="0">
              <a:solidFill>
                <a:schemeClr val="bg1"/>
              </a:solidFill>
            </a:rPr>
            <a:t>,00</a:t>
          </a:r>
          <a:endParaRPr lang="en-US" sz="1000" kern="1200" dirty="0">
            <a:solidFill>
              <a:schemeClr val="bg1"/>
            </a:solidFill>
          </a:endParaRPr>
        </a:p>
      </dsp:txBody>
      <dsp:txXfrm>
        <a:off x="2278600" y="494219"/>
        <a:ext cx="851471" cy="851471"/>
      </dsp:txXfrm>
    </dsp:sp>
    <dsp:sp modelId="{41F09F99-3DCC-47E4-9188-F7D103A1F6E3}">
      <dsp:nvSpPr>
        <dsp:cNvPr id="0" name=""/>
        <dsp:cNvSpPr/>
      </dsp:nvSpPr>
      <dsp:spPr>
        <a:xfrm>
          <a:off x="3404195" y="570748"/>
          <a:ext cx="698413" cy="698413"/>
        </a:xfrm>
        <a:prstGeom prst="mathPlus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496770" y="837821"/>
        <a:ext cx="513263" cy="164267"/>
      </dsp:txXfrm>
    </dsp:sp>
    <dsp:sp modelId="{6C1FFF0F-B1A4-4C41-B9D3-30452A0DFA4B}">
      <dsp:nvSpPr>
        <dsp:cNvPr id="0" name=""/>
        <dsp:cNvSpPr/>
      </dsp:nvSpPr>
      <dsp:spPr>
        <a:xfrm>
          <a:off x="4200387" y="339091"/>
          <a:ext cx="1487537" cy="1161727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>
              <a:solidFill>
                <a:schemeClr val="bg1"/>
              </a:solidFill>
            </a:rPr>
            <a:t>Средства из осталих извора  </a:t>
          </a:r>
          <a:r>
            <a:rPr lang="en-US" sz="1300" kern="1200" dirty="0" smtClean="0">
              <a:solidFill>
                <a:schemeClr val="bg1"/>
              </a:solidFill>
            </a:rPr>
            <a:t>11</a:t>
          </a:r>
          <a:r>
            <a:rPr lang="sr-Cyrl-RS" sz="1300" kern="1200" dirty="0" smtClean="0">
              <a:solidFill>
                <a:schemeClr val="bg1"/>
              </a:solidFill>
            </a:rPr>
            <a:t>.</a:t>
          </a:r>
          <a:r>
            <a:rPr lang="en-US" sz="1300" kern="1200" dirty="0" smtClean="0">
              <a:solidFill>
                <a:schemeClr val="bg1"/>
              </a:solidFill>
            </a:rPr>
            <a:t>880</a:t>
          </a:r>
          <a:r>
            <a:rPr lang="sr-Cyrl-RS" sz="1300" kern="1200" dirty="0" smtClean="0">
              <a:solidFill>
                <a:schemeClr val="bg1"/>
              </a:solidFill>
            </a:rPr>
            <a:t>.</a:t>
          </a:r>
          <a:r>
            <a:rPr lang="en-US" sz="1300" kern="1200" dirty="0" smtClean="0">
              <a:solidFill>
                <a:schemeClr val="bg1"/>
              </a:solidFill>
            </a:rPr>
            <a:t>000,00</a:t>
          </a:r>
          <a:endParaRPr lang="sr-Cyrl-RS" sz="1300" kern="1200" dirty="0" smtClean="0">
            <a:solidFill>
              <a:schemeClr val="bg1"/>
            </a:solidFill>
          </a:endParaRPr>
        </a:p>
      </dsp:txBody>
      <dsp:txXfrm>
        <a:off x="4418232" y="509222"/>
        <a:ext cx="1051847" cy="821465"/>
      </dsp:txXfrm>
    </dsp:sp>
    <dsp:sp modelId="{87C2FC52-975B-4E62-B5E0-1AB7C844E900}">
      <dsp:nvSpPr>
        <dsp:cNvPr id="0" name=""/>
        <dsp:cNvSpPr/>
      </dsp:nvSpPr>
      <dsp:spPr>
        <a:xfrm>
          <a:off x="5785702" y="570748"/>
          <a:ext cx="698413" cy="698413"/>
        </a:xfrm>
        <a:prstGeom prst="mathEqual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5878277" y="714621"/>
        <a:ext cx="513263" cy="410667"/>
      </dsp:txXfrm>
    </dsp:sp>
    <dsp:sp modelId="{2DB98FF9-EDB5-4EEE-AFA3-A57C7337F497}">
      <dsp:nvSpPr>
        <dsp:cNvPr id="0" name=""/>
        <dsp:cNvSpPr/>
      </dsp:nvSpPr>
      <dsp:spPr>
        <a:xfrm>
          <a:off x="6581894" y="333071"/>
          <a:ext cx="1446957" cy="1173768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Укупан буџет  </a:t>
          </a:r>
          <a:r>
            <a:rPr lang="en-US" sz="1000" kern="1200" dirty="0" smtClean="0"/>
            <a:t>561.715.303</a:t>
          </a:r>
          <a:r>
            <a:rPr lang="sr-Cyrl-RS" sz="1000" kern="1200" dirty="0" smtClean="0"/>
            <a:t>,00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6793796" y="504965"/>
        <a:ext cx="1023153" cy="8299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97546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297546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203496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203496"/>
          <a:ext cx="5779306" cy="5049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/>
        </a:p>
      </dsp:txBody>
      <dsp:txXfrm>
        <a:off x="2723827" y="203496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150240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150240"/>
        <a:ext cx="2124745" cy="534600"/>
      </dsp:txXfrm>
    </dsp:sp>
    <dsp:sp modelId="{0E930D30-96BC-4D43-B65A-EE88C46DBE48}">
      <dsp:nvSpPr>
        <dsp:cNvPr id="0" name=""/>
        <dsp:cNvSpPr/>
      </dsp:nvSpPr>
      <dsp:spPr>
        <a:xfrm>
          <a:off x="2128898" y="765996"/>
          <a:ext cx="424949" cy="13030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765996"/>
          <a:ext cx="5779306" cy="130308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latin typeface="Calibri" panose="020F0502020204030204" pitchFamily="34" charset="0"/>
            </a:rPr>
            <a:t> </a:t>
          </a:r>
          <a:r>
            <a:rPr lang="sr-Cyrl-RS" altLang="en-US" sz="1400" kern="1200" dirty="0">
              <a:latin typeface="Calibri" panose="020F0502020204030204" pitchFamily="34" charset="0"/>
            </a:rPr>
            <a:t>.</a:t>
          </a:r>
          <a:endParaRPr lang="en-US" sz="1400" kern="1200" dirty="0"/>
        </a:p>
      </dsp:txBody>
      <dsp:txXfrm>
        <a:off x="2723827" y="765996"/>
        <a:ext cx="5779306" cy="1303087"/>
      </dsp:txXfrm>
    </dsp:sp>
    <dsp:sp modelId="{CCB8139E-CA19-491D-9FCD-6BF28923C725}">
      <dsp:nvSpPr>
        <dsp:cNvPr id="0" name=""/>
        <dsp:cNvSpPr/>
      </dsp:nvSpPr>
      <dsp:spPr>
        <a:xfrm>
          <a:off x="4153" y="2314784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314784"/>
        <a:ext cx="2124745" cy="316800"/>
      </dsp:txXfrm>
    </dsp:sp>
    <dsp:sp modelId="{14D1633C-A097-4A5A-8269-B04E98857E56}">
      <dsp:nvSpPr>
        <dsp:cNvPr id="0" name=""/>
        <dsp:cNvSpPr/>
      </dsp:nvSpPr>
      <dsp:spPr>
        <a:xfrm>
          <a:off x="2128898" y="2126684"/>
          <a:ext cx="424949" cy="693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126684"/>
          <a:ext cx="5779306" cy="6930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кршења уговорних или законских одредби (казне и пенали)</a:t>
          </a:r>
          <a:endParaRPr lang="en-US" sz="1400" kern="1200" dirty="0"/>
        </a:p>
      </dsp:txBody>
      <dsp:txXfrm>
        <a:off x="2723827" y="2126684"/>
        <a:ext cx="5779306" cy="693000"/>
      </dsp:txXfrm>
    </dsp:sp>
    <dsp:sp modelId="{9312B733-3AEB-49F6-8245-08553BA2949B}">
      <dsp:nvSpPr>
        <dsp:cNvPr id="0" name=""/>
        <dsp:cNvSpPr/>
      </dsp:nvSpPr>
      <dsp:spPr>
        <a:xfrm>
          <a:off x="4153" y="2877284"/>
          <a:ext cx="2124745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877284"/>
        <a:ext cx="2124745" cy="752400"/>
      </dsp:txXfrm>
    </dsp:sp>
    <dsp:sp modelId="{435AB433-2559-485A-A03D-C32F36288071}">
      <dsp:nvSpPr>
        <dsp:cNvPr id="0" name=""/>
        <dsp:cNvSpPr/>
      </dsp:nvSpPr>
      <dsp:spPr>
        <a:xfrm>
          <a:off x="2128898" y="2877284"/>
          <a:ext cx="424949" cy="752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877284"/>
          <a:ext cx="5779306" cy="752400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kern="12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града.</a:t>
          </a:r>
          <a:endParaRPr lang="en-US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2723827" y="2877284"/>
        <a:ext cx="5779306" cy="752400"/>
      </dsp:txXfrm>
    </dsp:sp>
    <dsp:sp modelId="{EFAACCF6-3A6A-4536-89B0-F0A7C44F6BE1}">
      <dsp:nvSpPr>
        <dsp:cNvPr id="0" name=""/>
        <dsp:cNvSpPr/>
      </dsp:nvSpPr>
      <dsp:spPr>
        <a:xfrm>
          <a:off x="4153" y="3749159"/>
          <a:ext cx="2124745" cy="9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49159"/>
        <a:ext cx="2124745" cy="990000"/>
      </dsp:txXfrm>
    </dsp:sp>
    <dsp:sp modelId="{6497CA82-45EE-4BD1-AEB4-CC3961FBFB74}">
      <dsp:nvSpPr>
        <dsp:cNvPr id="0" name=""/>
        <dsp:cNvSpPr/>
      </dsp:nvSpPr>
      <dsp:spPr>
        <a:xfrm>
          <a:off x="2128898" y="3687284"/>
          <a:ext cx="424949" cy="11137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687284"/>
          <a:ext cx="5779306" cy="111375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0" i="0" kern="1200" dirty="0"/>
            <a:t>Примања од задуживања представљају приливе по основу примања од задуживања код пословних банака у земљи у корист нивоа градова. Примања од продаје финансијске имовине  представљају приливе по основу продаје домаћих акција и осталог капитала у корист нивоа градова</a:t>
          </a:r>
          <a:endParaRPr lang="en-US" sz="1400" kern="1200" dirty="0"/>
        </a:p>
      </dsp:txBody>
      <dsp:txXfrm>
        <a:off x="2723827" y="3687284"/>
        <a:ext cx="5779306" cy="1113750"/>
      </dsp:txXfrm>
    </dsp:sp>
    <dsp:sp modelId="{939B76D1-BB33-4E50-9ECD-839FB5787B95}">
      <dsp:nvSpPr>
        <dsp:cNvPr id="0" name=""/>
        <dsp:cNvSpPr/>
      </dsp:nvSpPr>
      <dsp:spPr>
        <a:xfrm>
          <a:off x="4153" y="4858634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858634"/>
        <a:ext cx="2124745" cy="534600"/>
      </dsp:txXfrm>
    </dsp:sp>
    <dsp:sp modelId="{7845F59F-6101-48DE-ABCC-EC5351843F5B}">
      <dsp:nvSpPr>
        <dsp:cNvPr id="0" name=""/>
        <dsp:cNvSpPr/>
      </dsp:nvSpPr>
      <dsp:spPr>
        <a:xfrm>
          <a:off x="2128898" y="4858634"/>
          <a:ext cx="424949" cy="534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858634"/>
          <a:ext cx="5779306" cy="5346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/>
            <a:t> Представљају вишак прихода буџета града који нису потрошени у претходној  буџетској години</a:t>
          </a:r>
          <a:endParaRPr lang="en-US" sz="1400" kern="1200" dirty="0"/>
        </a:p>
      </dsp:txBody>
      <dsp:txXfrm>
        <a:off x="2723827" y="4858634"/>
        <a:ext cx="5779306" cy="5346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2106846" y="1075243"/>
          <a:ext cx="2664411" cy="2664411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100" kern="1200" dirty="0"/>
            <a:t>Укупни буџетски приходи и примања </a:t>
          </a:r>
          <a:r>
            <a:rPr lang="sr-Cyrl-RS" sz="2100" kern="1200" dirty="0" smtClean="0"/>
            <a:t>5</a:t>
          </a:r>
          <a:r>
            <a:rPr lang="en-US" sz="2100" kern="1200" dirty="0" smtClean="0"/>
            <a:t>61</a:t>
          </a:r>
          <a:r>
            <a:rPr lang="sr-Cyrl-RS" sz="2100" kern="1200" dirty="0" smtClean="0"/>
            <a:t>.</a:t>
          </a:r>
          <a:r>
            <a:rPr lang="en-US" sz="2100" kern="1200" dirty="0" smtClean="0"/>
            <a:t>715</a:t>
          </a:r>
          <a:r>
            <a:rPr lang="sr-Cyrl-RS" sz="2100" kern="1200" dirty="0" smtClean="0"/>
            <a:t>.</a:t>
          </a:r>
          <a:r>
            <a:rPr lang="en-US" sz="2100" kern="1200" dirty="0" smtClean="0"/>
            <a:t>303</a:t>
          </a:r>
          <a:r>
            <a:rPr lang="sr-Cyrl-RS" sz="2100" kern="1200" dirty="0" smtClean="0"/>
            <a:t>,00</a:t>
          </a:r>
          <a:r>
            <a:rPr lang="en-RS" sz="2100" b="1" i="0" u="none" kern="1200" dirty="0" smtClean="0"/>
            <a:t> </a:t>
          </a:r>
          <a:r>
            <a:rPr lang="sr-Cyrl-RS" sz="2100" kern="1200" dirty="0"/>
            <a:t>динара</a:t>
          </a:r>
          <a:endParaRPr lang="en-US" sz="2100" kern="1200" dirty="0"/>
        </a:p>
      </dsp:txBody>
      <dsp:txXfrm>
        <a:off x="2497040" y="1465437"/>
        <a:ext cx="1884023" cy="1884023"/>
      </dsp:txXfrm>
    </dsp:sp>
    <dsp:sp modelId="{63432802-399F-407F-AC10-7219543A0326}">
      <dsp:nvSpPr>
        <dsp:cNvPr id="0" name=""/>
        <dsp:cNvSpPr/>
      </dsp:nvSpPr>
      <dsp:spPr>
        <a:xfrm>
          <a:off x="2664884" y="475"/>
          <a:ext cx="1332205" cy="1332205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Порез на доходак,добит и капиталне доб. 2</a:t>
          </a:r>
          <a:r>
            <a:rPr lang="en-US" sz="1000" kern="1200" dirty="0" smtClean="0"/>
            <a:t>37</a:t>
          </a:r>
          <a:r>
            <a:rPr lang="sr-Cyrl-RS" sz="1000" kern="1200" dirty="0" smtClean="0"/>
            <a:t>.</a:t>
          </a:r>
          <a:r>
            <a:rPr lang="en-US" sz="1000" kern="1200" dirty="0" smtClean="0"/>
            <a:t>37</a:t>
          </a:r>
          <a:r>
            <a:rPr lang="sr-Cyrl-RS" sz="1000" kern="1200" dirty="0" smtClean="0"/>
            <a:t>2.</a:t>
          </a:r>
          <a:r>
            <a:rPr lang="en-US" sz="1000" kern="1200" dirty="0" smtClean="0"/>
            <a:t>159</a:t>
          </a:r>
          <a:r>
            <a:rPr lang="sr-Cyrl-RS" sz="1000" kern="1200" dirty="0" smtClean="0"/>
            <a:t>,00</a:t>
          </a:r>
          <a:endParaRPr lang="en-RS" sz="1000" b="0" i="0" u="none" kern="1200" dirty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2859981" y="195572"/>
        <a:ext cx="942011" cy="942011"/>
      </dsp:txXfrm>
    </dsp:sp>
    <dsp:sp modelId="{449BFEB2-6844-4A2C-8DC2-780280CBA079}">
      <dsp:nvSpPr>
        <dsp:cNvPr id="0" name=""/>
        <dsp:cNvSpPr/>
      </dsp:nvSpPr>
      <dsp:spPr>
        <a:xfrm>
          <a:off x="3845093" y="0"/>
          <a:ext cx="1332205" cy="1332205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Трансфери </a:t>
          </a:r>
          <a:r>
            <a:rPr lang="en-US" sz="1000" kern="1200" dirty="0" smtClean="0"/>
            <a:t>209.561.000</a:t>
          </a:r>
          <a:r>
            <a:rPr lang="sr-Cyrl-RS" sz="1000" kern="1200" dirty="0" smtClean="0"/>
            <a:t>,00</a:t>
          </a:r>
          <a:endParaRPr lang="en-RS" sz="1000" b="0" i="0" u="none" kern="1200" dirty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4040190" y="195097"/>
        <a:ext cx="942011" cy="942011"/>
      </dsp:txXfrm>
    </dsp:sp>
    <dsp:sp modelId="{9DDE88A7-5745-4E4F-A7A8-F71A4DA0D5F2}">
      <dsp:nvSpPr>
        <dsp:cNvPr id="0" name=""/>
        <dsp:cNvSpPr/>
      </dsp:nvSpPr>
      <dsp:spPr>
        <a:xfrm>
          <a:off x="4987172" y="3091488"/>
          <a:ext cx="1332205" cy="1332205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chemeClr val="tx1"/>
              </a:solidFill>
            </a:rPr>
            <a:t>Други </a:t>
          </a:r>
          <a:r>
            <a:rPr lang="sr-Cyrl-RS" sz="1000" kern="1200" dirty="0" smtClean="0">
              <a:solidFill>
                <a:schemeClr val="tx1"/>
              </a:solidFill>
            </a:rPr>
            <a:t>порези</a:t>
          </a:r>
          <a:endParaRPr lang="sr-Latn-RS" sz="1000" kern="1200" dirty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i="0" u="none" kern="1200" dirty="0" smtClean="0">
              <a:solidFill>
                <a:schemeClr val="tx1"/>
              </a:solidFill>
            </a:rPr>
            <a:t>4.300.000</a:t>
          </a:r>
          <a:r>
            <a:rPr lang="sr-Cyrl-RS" sz="1000" b="0" i="0" u="none" kern="1200" dirty="0" smtClean="0">
              <a:solidFill>
                <a:schemeClr val="tx1"/>
              </a:solidFill>
            </a:rPr>
            <a:t>,00</a:t>
          </a:r>
          <a:endParaRPr lang="sr-Cyrl-RS" sz="1000" b="0" i="0" u="none" kern="1200" dirty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chemeClr val="tx1"/>
              </a:solidFill>
            </a:rPr>
            <a:t>динара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5182269" y="3286585"/>
        <a:ext cx="942011" cy="942011"/>
      </dsp:txXfrm>
    </dsp:sp>
    <dsp:sp modelId="{72DE4213-15E1-4436-8045-C055E8A54EDE}">
      <dsp:nvSpPr>
        <dsp:cNvPr id="0" name=""/>
        <dsp:cNvSpPr/>
      </dsp:nvSpPr>
      <dsp:spPr>
        <a:xfrm>
          <a:off x="3907054" y="3428019"/>
          <a:ext cx="1332205" cy="1332205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b="0" i="0" u="none" kern="1200" dirty="0" smtClean="0"/>
            <a:t>Приходи од продаје добара и услуга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i="0" u="none" kern="1200" dirty="0" smtClean="0"/>
            <a:t>10</a:t>
          </a:r>
          <a:r>
            <a:rPr lang="sr-Cyrl-RS" sz="1000" b="0" i="0" u="none" kern="1200" dirty="0" smtClean="0"/>
            <a:t>.06</a:t>
          </a:r>
          <a:r>
            <a:rPr lang="en-US" sz="1000" b="0" i="0" u="none" kern="1200" dirty="0" smtClean="0"/>
            <a:t>0</a:t>
          </a:r>
          <a:r>
            <a:rPr lang="sr-Cyrl-RS" sz="1000" b="0" i="0" u="none" kern="1200" dirty="0" smtClean="0"/>
            <a:t>.000,00</a:t>
          </a:r>
          <a:endParaRPr lang="sr-Cyrl-RS" sz="1000" b="0" i="0" u="none" kern="1200" dirty="0"/>
        </a:p>
      </dsp:txBody>
      <dsp:txXfrm>
        <a:off x="4102151" y="3623116"/>
        <a:ext cx="942011" cy="942011"/>
      </dsp:txXfrm>
    </dsp:sp>
    <dsp:sp modelId="{91CFC9CD-FF79-40EF-A271-A8DBB0423AC2}">
      <dsp:nvSpPr>
        <dsp:cNvPr id="0" name=""/>
        <dsp:cNvSpPr/>
      </dsp:nvSpPr>
      <dsp:spPr>
        <a:xfrm>
          <a:off x="2826934" y="3471240"/>
          <a:ext cx="1332205" cy="1332205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RS" sz="1000" b="0" i="0" u="none" kern="1200" dirty="0"/>
            <a:t>M</a:t>
          </a:r>
          <a:r>
            <a:rPr lang="sr-Cyrl-RS" sz="1000" b="0" i="0" u="none" kern="1200" dirty="0" err="1"/>
            <a:t>еморандумске</a:t>
          </a:r>
          <a:r>
            <a:rPr lang="sr-Cyrl-RS" sz="1000" b="0" i="0" u="none" kern="1200" dirty="0"/>
            <a:t> ставке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i="0" u="none" kern="1200" dirty="0" smtClean="0"/>
            <a:t>3</a:t>
          </a:r>
          <a:r>
            <a:rPr lang="sr-Cyrl-RS" sz="1000" b="0" i="0" u="none" kern="1200" dirty="0" smtClean="0"/>
            <a:t>00.000,00</a:t>
          </a:r>
          <a:endParaRPr lang="sr-Cyrl-RS" sz="1000" b="0" i="0" u="none" kern="1200" dirty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3022031" y="3666337"/>
        <a:ext cx="942011" cy="942011"/>
      </dsp:txXfrm>
    </dsp:sp>
    <dsp:sp modelId="{FC69A2CE-A671-47B5-8CD8-544465E52E9C}">
      <dsp:nvSpPr>
        <dsp:cNvPr id="0" name=""/>
        <dsp:cNvSpPr/>
      </dsp:nvSpPr>
      <dsp:spPr>
        <a:xfrm>
          <a:off x="1674795" y="3471240"/>
          <a:ext cx="1332205" cy="1332205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Пренета средства из ранијих година</a:t>
          </a:r>
          <a:r>
            <a:rPr lang="sr-Latn-RS" sz="1000" kern="1200" dirty="0"/>
            <a:t> </a:t>
          </a:r>
          <a:r>
            <a:rPr lang="en-US" sz="1000" kern="1200" dirty="0" smtClean="0"/>
            <a:t>39.000.000</a:t>
          </a:r>
          <a:r>
            <a:rPr lang="sr-Cyrl-RS" sz="1000" kern="1200" dirty="0" smtClean="0"/>
            <a:t>,00</a:t>
          </a:r>
          <a:r>
            <a:rPr lang="sr-Latn-RS" sz="1000" kern="1200" dirty="0" smtClean="0"/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869892" y="3666337"/>
        <a:ext cx="942011" cy="942011"/>
      </dsp:txXfrm>
    </dsp:sp>
    <dsp:sp modelId="{17A1AEA8-D717-41D8-8682-1E312FBFA9EA}">
      <dsp:nvSpPr>
        <dsp:cNvPr id="0" name=""/>
        <dsp:cNvSpPr/>
      </dsp:nvSpPr>
      <dsp:spPr>
        <a:xfrm>
          <a:off x="738696" y="3019473"/>
          <a:ext cx="1332205" cy="1332205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Добровољни трансфери од физичких и правних лица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200.000,00</a:t>
          </a:r>
          <a:endParaRPr lang="en-US" sz="1000" kern="1200" dirty="0"/>
        </a:p>
      </dsp:txBody>
      <dsp:txXfrm>
        <a:off x="933793" y="3214570"/>
        <a:ext cx="942011" cy="942011"/>
      </dsp:txXfrm>
    </dsp:sp>
    <dsp:sp modelId="{B063B95E-7B91-458A-A36C-0D26F3F26AFB}">
      <dsp:nvSpPr>
        <dsp:cNvPr id="0" name=""/>
        <dsp:cNvSpPr/>
      </dsp:nvSpPr>
      <dsp:spPr>
        <a:xfrm>
          <a:off x="666688" y="1986316"/>
          <a:ext cx="1332205" cy="1332205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Новчане казне и одузета имовинска корист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50.000,00</a:t>
          </a:r>
          <a:endParaRPr lang="en-US" sz="1000" kern="1200" dirty="0"/>
        </a:p>
      </dsp:txBody>
      <dsp:txXfrm>
        <a:off x="861785" y="2181413"/>
        <a:ext cx="942011" cy="942011"/>
      </dsp:txXfrm>
    </dsp:sp>
    <dsp:sp modelId="{18F457AB-625F-428E-8E52-2F98165F7DAB}">
      <dsp:nvSpPr>
        <dsp:cNvPr id="0" name=""/>
        <dsp:cNvSpPr/>
      </dsp:nvSpPr>
      <dsp:spPr>
        <a:xfrm>
          <a:off x="666697" y="977381"/>
          <a:ext cx="1332205" cy="1332205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Приходи од имовине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405.000,00</a:t>
          </a:r>
          <a:endParaRPr lang="en-US" sz="1000" kern="1200" dirty="0"/>
        </a:p>
      </dsp:txBody>
      <dsp:txXfrm>
        <a:off x="861794" y="1172478"/>
        <a:ext cx="942011" cy="942011"/>
      </dsp:txXfrm>
    </dsp:sp>
    <dsp:sp modelId="{7EB3CB08-81B3-4C3B-9CA8-3A5520864CF6}">
      <dsp:nvSpPr>
        <dsp:cNvPr id="0" name=""/>
        <dsp:cNvSpPr/>
      </dsp:nvSpPr>
      <dsp:spPr>
        <a:xfrm>
          <a:off x="1386766" y="138850"/>
          <a:ext cx="1332205" cy="1332205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Мешовити и неодређени приходи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595.144,00</a:t>
          </a:r>
          <a:endParaRPr lang="en-US" sz="1000" kern="1200" dirty="0"/>
        </a:p>
      </dsp:txBody>
      <dsp:txXfrm>
        <a:off x="1581863" y="333947"/>
        <a:ext cx="942011" cy="9420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0" y="168686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Расходи за запослене</a:t>
          </a:r>
          <a:endParaRPr lang="en-US" sz="1500" b="1" kern="1200" dirty="0"/>
        </a:p>
      </dsp:txBody>
      <dsp:txXfrm>
        <a:off x="0" y="168686"/>
        <a:ext cx="2055390" cy="297000"/>
      </dsp:txXfrm>
    </dsp:sp>
    <dsp:sp modelId="{02385D1D-92EB-445D-B736-940004751C79}">
      <dsp:nvSpPr>
        <dsp:cNvPr id="0" name=""/>
        <dsp:cNvSpPr/>
      </dsp:nvSpPr>
      <dsp:spPr>
        <a:xfrm>
          <a:off x="2055390" y="66593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630900" y="66593"/>
          <a:ext cx="5590663" cy="501187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Расходи за запослене </a:t>
          </a:r>
          <a:r>
            <a:rPr lang="sr-Cyrl-RS" sz="1400" kern="1200" dirty="0"/>
            <a:t>представљају све трошкове за запослене, како у управи тако и код буџетских корисника</a:t>
          </a:r>
          <a:endParaRPr lang="en-US" sz="1400" kern="1200" dirty="0"/>
        </a:p>
      </dsp:txBody>
      <dsp:txXfrm>
        <a:off x="2630900" y="66593"/>
        <a:ext cx="5590663" cy="501187"/>
      </dsp:txXfrm>
    </dsp:sp>
    <dsp:sp modelId="{F40D94EA-52E0-4740-A924-EAF350BDF213}">
      <dsp:nvSpPr>
        <dsp:cNvPr id="0" name=""/>
        <dsp:cNvSpPr/>
      </dsp:nvSpPr>
      <dsp:spPr>
        <a:xfrm>
          <a:off x="0" y="723584"/>
          <a:ext cx="2055390" cy="501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Коришћење роба и услуга </a:t>
          </a:r>
          <a:endParaRPr lang="en-US" sz="1500" kern="1200" dirty="0"/>
        </a:p>
      </dsp:txBody>
      <dsp:txXfrm>
        <a:off x="0" y="723584"/>
        <a:ext cx="2055390" cy="501187"/>
      </dsp:txXfrm>
    </dsp:sp>
    <dsp:sp modelId="{0E930D30-96BC-4D43-B65A-EE88C46DBE48}">
      <dsp:nvSpPr>
        <dsp:cNvPr id="0" name=""/>
        <dsp:cNvSpPr/>
      </dsp:nvSpPr>
      <dsp:spPr>
        <a:xfrm>
          <a:off x="2055390" y="621780"/>
          <a:ext cx="411078" cy="704794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630900" y="621780"/>
          <a:ext cx="5590663" cy="70479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Коришћење роба и услуга </a:t>
          </a:r>
          <a:r>
            <a:rPr lang="sr-Cyrl-RS" sz="1400" kern="12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kern="1200" dirty="0"/>
        </a:p>
      </dsp:txBody>
      <dsp:txXfrm>
        <a:off x="2630900" y="621780"/>
        <a:ext cx="5590663" cy="704794"/>
      </dsp:txXfrm>
    </dsp:sp>
    <dsp:sp modelId="{CCB8139E-CA19-491D-9FCD-6BF28923C725}">
      <dsp:nvSpPr>
        <dsp:cNvPr id="0" name=""/>
        <dsp:cNvSpPr/>
      </dsp:nvSpPr>
      <dsp:spPr>
        <a:xfrm>
          <a:off x="0" y="1677575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Дотације и трансфери</a:t>
          </a:r>
          <a:endParaRPr lang="en-US" sz="1500" b="1" kern="1200" dirty="0"/>
        </a:p>
      </dsp:txBody>
      <dsp:txXfrm>
        <a:off x="0" y="1677575"/>
        <a:ext cx="2055390" cy="297000"/>
      </dsp:txXfrm>
    </dsp:sp>
    <dsp:sp modelId="{14D1633C-A097-4A5A-8269-B04E98857E56}">
      <dsp:nvSpPr>
        <dsp:cNvPr id="0" name=""/>
        <dsp:cNvSpPr/>
      </dsp:nvSpPr>
      <dsp:spPr>
        <a:xfrm>
          <a:off x="2055390" y="1380575"/>
          <a:ext cx="411078" cy="891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630900" y="1380575"/>
          <a:ext cx="5590663" cy="89100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Дотације и трансфери </a:t>
          </a:r>
          <a:r>
            <a:rPr lang="sr-Cyrl-RS" sz="1400" kern="1200" dirty="0"/>
            <a:t>су трошкови које локална самоуправа </a:t>
          </a:r>
          <a:r>
            <a:rPr lang="ru-RU" sz="1400" kern="12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kern="1200" dirty="0"/>
            <a:t> као што су школе, центар за социјални рад, дом здравља.</a:t>
          </a:r>
          <a:r>
            <a:rPr lang="en-US" sz="1400" kern="1200" dirty="0"/>
            <a:t> </a:t>
          </a:r>
        </a:p>
      </dsp:txBody>
      <dsp:txXfrm>
        <a:off x="2630900" y="1380575"/>
        <a:ext cx="5590663" cy="891000"/>
      </dsp:txXfrm>
    </dsp:sp>
    <dsp:sp modelId="{9312B733-3AEB-49F6-8245-08553BA2949B}">
      <dsp:nvSpPr>
        <dsp:cNvPr id="0" name=""/>
        <dsp:cNvSpPr/>
      </dsp:nvSpPr>
      <dsp:spPr>
        <a:xfrm>
          <a:off x="0" y="2427669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Остали расходи</a:t>
          </a:r>
          <a:endParaRPr lang="en-US" sz="1500" b="1" kern="1200" dirty="0"/>
        </a:p>
      </dsp:txBody>
      <dsp:txXfrm>
        <a:off x="0" y="2427669"/>
        <a:ext cx="2055390" cy="297000"/>
      </dsp:txXfrm>
    </dsp:sp>
    <dsp:sp modelId="{435AB433-2559-485A-A03D-C32F36288071}">
      <dsp:nvSpPr>
        <dsp:cNvPr id="0" name=""/>
        <dsp:cNvSpPr/>
      </dsp:nvSpPr>
      <dsp:spPr>
        <a:xfrm>
          <a:off x="2055390" y="2325575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630900" y="2325575"/>
          <a:ext cx="5590663" cy="50118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Остали расходи </a:t>
          </a:r>
          <a:r>
            <a:rPr lang="sr-Cyrl-RS" sz="1400" kern="1200" dirty="0"/>
            <a:t>обухватају дотације невладиним организацијама, порезе, таксе, новчане казне.</a:t>
          </a:r>
          <a:endParaRPr lang="en-US" sz="1400" kern="1200" dirty="0"/>
        </a:p>
      </dsp:txBody>
      <dsp:txXfrm>
        <a:off x="2630900" y="2325575"/>
        <a:ext cx="5590663" cy="501187"/>
      </dsp:txXfrm>
    </dsp:sp>
    <dsp:sp modelId="{EFAACCF6-3A6A-4536-89B0-F0A7C44F6BE1}">
      <dsp:nvSpPr>
        <dsp:cNvPr id="0" name=""/>
        <dsp:cNvSpPr/>
      </dsp:nvSpPr>
      <dsp:spPr>
        <a:xfrm>
          <a:off x="0" y="2982856"/>
          <a:ext cx="205740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Субвенције</a:t>
          </a:r>
          <a:endParaRPr lang="en-US" sz="1500" b="1" kern="1200" dirty="0"/>
        </a:p>
      </dsp:txBody>
      <dsp:txXfrm>
        <a:off x="0" y="2982856"/>
        <a:ext cx="2057400" cy="297000"/>
      </dsp:txXfrm>
    </dsp:sp>
    <dsp:sp modelId="{6497CA82-45EE-4BD1-AEB4-CC3961FBFB74}">
      <dsp:nvSpPr>
        <dsp:cNvPr id="0" name=""/>
        <dsp:cNvSpPr/>
      </dsp:nvSpPr>
      <dsp:spPr>
        <a:xfrm>
          <a:off x="2057399" y="2880762"/>
          <a:ext cx="411480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633471" y="2880762"/>
          <a:ext cx="5596128" cy="50118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/>
            <a:t>Субвенције</a:t>
          </a:r>
          <a:r>
            <a:rPr lang="ru-RU" sz="1400" kern="1200" dirty="0"/>
            <a:t> сe одобравају за функционисање међумесног превоза и  пољопривредним произвођачима. </a:t>
          </a:r>
          <a:endParaRPr lang="en-US" sz="1400" kern="1200" dirty="0"/>
        </a:p>
      </dsp:txBody>
      <dsp:txXfrm>
        <a:off x="2633471" y="2880762"/>
        <a:ext cx="5596128" cy="501187"/>
      </dsp:txXfrm>
    </dsp:sp>
    <dsp:sp modelId="{939B76D1-BB33-4E50-9ECD-839FB5787B95}">
      <dsp:nvSpPr>
        <dsp:cNvPr id="0" name=""/>
        <dsp:cNvSpPr/>
      </dsp:nvSpPr>
      <dsp:spPr>
        <a:xfrm>
          <a:off x="0" y="3538044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Социјална заштита</a:t>
          </a:r>
          <a:endParaRPr lang="en-US" sz="1500" b="1" kern="1200" dirty="0"/>
        </a:p>
      </dsp:txBody>
      <dsp:txXfrm>
        <a:off x="0" y="3538044"/>
        <a:ext cx="2055390" cy="297000"/>
      </dsp:txXfrm>
    </dsp:sp>
    <dsp:sp modelId="{7845F59F-6101-48DE-ABCC-EC5351843F5B}">
      <dsp:nvSpPr>
        <dsp:cNvPr id="0" name=""/>
        <dsp:cNvSpPr/>
      </dsp:nvSpPr>
      <dsp:spPr>
        <a:xfrm>
          <a:off x="2055390" y="3435950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630900" y="3435950"/>
          <a:ext cx="5590663" cy="50118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Социјална заштита </a:t>
          </a:r>
          <a:r>
            <a:rPr lang="sr-Cyrl-RS" sz="1400" kern="1200" dirty="0"/>
            <a:t>обухвата све трошкове исплате социјалне помоћи за различите категорије грађана.</a:t>
          </a:r>
          <a:endParaRPr lang="en-US" sz="1400" kern="1200" dirty="0"/>
        </a:p>
      </dsp:txBody>
      <dsp:txXfrm>
        <a:off x="2630900" y="3435950"/>
        <a:ext cx="5590663" cy="501187"/>
      </dsp:txXfrm>
    </dsp:sp>
    <dsp:sp modelId="{B471A916-B6F4-4017-A447-E2C98CEE19B9}">
      <dsp:nvSpPr>
        <dsp:cNvPr id="0" name=""/>
        <dsp:cNvSpPr/>
      </dsp:nvSpPr>
      <dsp:spPr>
        <a:xfrm>
          <a:off x="0" y="42138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Буџетска резерва</a:t>
          </a:r>
          <a:endParaRPr lang="en-US" sz="1500" b="1" kern="1200" dirty="0"/>
        </a:p>
      </dsp:txBody>
      <dsp:txXfrm>
        <a:off x="0" y="4213887"/>
        <a:ext cx="2055390" cy="297000"/>
      </dsp:txXfrm>
    </dsp:sp>
    <dsp:sp modelId="{7F976215-9D17-4223-A92A-D3302071B429}">
      <dsp:nvSpPr>
        <dsp:cNvPr id="0" name=""/>
        <dsp:cNvSpPr/>
      </dsp:nvSpPr>
      <dsp:spPr>
        <a:xfrm>
          <a:off x="2055390" y="39911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E7D26-6540-4407-AA35-D081FC05F135}">
      <dsp:nvSpPr>
        <dsp:cNvPr id="0" name=""/>
        <dsp:cNvSpPr/>
      </dsp:nvSpPr>
      <dsp:spPr>
        <a:xfrm>
          <a:off x="2630900" y="3991137"/>
          <a:ext cx="5590663" cy="74250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b="1" kern="1200" dirty="0"/>
            <a:t>Буџетска резерва </a:t>
          </a:r>
          <a:r>
            <a:rPr lang="sr-Cyrl-RS" sz="1500" kern="1200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sz="1500" kern="1200" dirty="0"/>
        </a:p>
      </dsp:txBody>
      <dsp:txXfrm>
        <a:off x="2630900" y="3991137"/>
        <a:ext cx="5590663" cy="742500"/>
      </dsp:txXfrm>
    </dsp:sp>
    <dsp:sp modelId="{320B77C6-F8A0-4CEB-8B55-79E4A1BAF9E9}">
      <dsp:nvSpPr>
        <dsp:cNvPr id="0" name=""/>
        <dsp:cNvSpPr/>
      </dsp:nvSpPr>
      <dsp:spPr>
        <a:xfrm>
          <a:off x="0" y="50103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Капитални издаци</a:t>
          </a:r>
          <a:endParaRPr lang="en-US" sz="1500" b="1" kern="1200" dirty="0"/>
        </a:p>
      </dsp:txBody>
      <dsp:txXfrm>
        <a:off x="0" y="5010387"/>
        <a:ext cx="2055390" cy="297000"/>
      </dsp:txXfrm>
    </dsp:sp>
    <dsp:sp modelId="{803A06C6-F698-48F4-A91D-0B2B17EECBA4}">
      <dsp:nvSpPr>
        <dsp:cNvPr id="0" name=""/>
        <dsp:cNvSpPr/>
      </dsp:nvSpPr>
      <dsp:spPr>
        <a:xfrm>
          <a:off x="2055390" y="47876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0050D-5592-4FFB-BC24-07DF887B3DF2}">
      <dsp:nvSpPr>
        <dsp:cNvPr id="0" name=""/>
        <dsp:cNvSpPr/>
      </dsp:nvSpPr>
      <dsp:spPr>
        <a:xfrm>
          <a:off x="2630900" y="4787637"/>
          <a:ext cx="5590663" cy="74250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b="1" kern="1200" dirty="0"/>
            <a:t>Капитални издаци </a:t>
          </a:r>
          <a:r>
            <a:rPr lang="sr-Cyrl-RS" sz="1500" kern="1200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sz="1500" kern="1200" dirty="0"/>
        </a:p>
      </dsp:txBody>
      <dsp:txXfrm>
        <a:off x="2630900" y="4787637"/>
        <a:ext cx="5590663" cy="742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25.11.2024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2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25.11.2024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2117" tIns="46058" rIns="92117" bIns="4605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2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6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t>25.11.2024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t>25.11.2024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t>25.11.2024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t>25.11.2024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t>25.11.2024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t>25.11.2024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t>25.11.2024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t>25.11.2024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t>25.11.2024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t>25.11.2024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t>25.11.2024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t>25.11.2024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t>25.11.2024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71507/money-pot-by-gnokii-171507" TargetMode="External"/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81260"/>
            <a:ext cx="7772400" cy="1470025"/>
          </a:xfrm>
        </p:spPr>
        <p:txBody>
          <a:bodyPr>
            <a:normAutofit/>
          </a:bodyPr>
          <a:lstStyle/>
          <a:p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ОПШТИНА МЕРОШИНА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7792"/>
            <a:ext cx="6400800" cy="1600200"/>
          </a:xfrm>
        </p:spPr>
        <p:txBody>
          <a:bodyPr/>
          <a:lstStyle/>
          <a:p>
            <a:r>
              <a:rPr lang="sr-Cyrl-RS" dirty="0"/>
              <a:t>ВОДИЧ КРОЗ </a:t>
            </a:r>
            <a:r>
              <a:rPr lang="sr-Cyrl-RS" dirty="0" smtClean="0"/>
              <a:t>ОДЛУКУ </a:t>
            </a:r>
            <a:r>
              <a:rPr lang="sr-Cyrl-RS" dirty="0"/>
              <a:t>О БУЏЕТУ за </a:t>
            </a:r>
            <a:r>
              <a:rPr lang="sr-Cyrl-RS" dirty="0" smtClean="0"/>
              <a:t>202</a:t>
            </a:r>
            <a:r>
              <a:rPr lang="sr-Cyrl-RS" dirty="0"/>
              <a:t>5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4" name="Picture 2" descr="Општина Мерошина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975" y="387027"/>
            <a:ext cx="1924050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2155704"/>
      </p:ext>
    </p:extLst>
  </p:cSld>
  <p:clrMapOvr>
    <a:masterClrMapping/>
  </p:clrMapOvr>
  <p:extLst mod="1">
    <p:ext uri="{E180D4A7-C9FB-4DFB-919C-405C955672EB}">
      <p14:showEvtLst xmlns:p14="http://schemas.microsoft.com/office/powerpoint/2010/main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5065762"/>
          </a:xfrm>
        </p:spPr>
        <p:txBody>
          <a:bodyPr>
            <a:normAutofit lnSpcReduction="10000"/>
          </a:bodyPr>
          <a:lstStyle/>
          <a:p>
            <a:pPr marL="137160" indent="0" algn="just">
              <a:buNone/>
            </a:pPr>
            <a:r>
              <a:rPr lang="sr-Cyrl-RS" sz="1600" dirty="0"/>
              <a:t>	Буџет мора бити у равнотежи, што значи да расходи морају одговарати приходима. Укупни планирани расходи и издаци за </a:t>
            </a:r>
            <a:r>
              <a:rPr lang="sr-Cyrl-RS" sz="1600" dirty="0" smtClean="0"/>
              <a:t>2025. </a:t>
            </a:r>
            <a:r>
              <a:rPr lang="sr-Cyrl-RS" sz="1600" dirty="0"/>
              <a:t>годину у </a:t>
            </a:r>
            <a:r>
              <a:rPr lang="sr-Cyrl-RS" sz="1600" dirty="0" smtClean="0"/>
              <a:t>Одлуци </a:t>
            </a:r>
            <a:r>
              <a:rPr lang="sr-Cyrl-RS" sz="1600" dirty="0"/>
              <a:t>о буџету  износе: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/>
              <a:t>РАСХОДИ </a:t>
            </a:r>
            <a:r>
              <a:rPr lang="sr-Cyrl-RS" sz="1600" dirty="0"/>
              <a:t>Расходи представљају све трошкове општине за плате буџетских корисника, набавку роба и услуга, субвенције, дотације и трансфере, социјалну помоћ и остале трошкове које град/општина обезбеђује без директне и непосредне накнаде. </a:t>
            </a:r>
            <a:endParaRPr lang="vi-VN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/>
              <a:t>ИЗДАЦИ</a:t>
            </a:r>
            <a:r>
              <a:rPr lang="sr-Cyrl-RS" sz="1600" dirty="0"/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600" dirty="0"/>
              <a:t>e</a:t>
            </a:r>
            <a:r>
              <a:rPr lang="sr-Cyrl-RS" sz="16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/>
              <a:t>РАСХОДИ И ИЗДАЦИ </a:t>
            </a:r>
            <a:r>
              <a:rPr lang="sr-Cyrl-RS" sz="1600" dirty="0"/>
              <a:t>морају се исказивати на законом прописан начин, односно морају се исказивати: по </a:t>
            </a:r>
            <a:r>
              <a:rPr lang="sr-Cyrl-RS" sz="1600" i="1" dirty="0"/>
              <a:t>програмима</a:t>
            </a:r>
            <a:r>
              <a:rPr lang="sr-Cyrl-RS" sz="1600" dirty="0"/>
              <a:t> који показују колико се троши за извршавање основних надлежности и стратешких циљева града; по </a:t>
            </a:r>
            <a:r>
              <a:rPr lang="sr-Cyrl-RS" sz="1600" i="1" dirty="0"/>
              <a:t>основној намени </a:t>
            </a:r>
            <a:r>
              <a:rPr lang="sr-Cyrl-RS" sz="1600" dirty="0"/>
              <a:t>која показује за коју врсту трошка се средства издвајају; по </a:t>
            </a:r>
            <a:r>
              <a:rPr lang="sr-Cyrl-RS" sz="1600" i="1" dirty="0"/>
              <a:t>функцији</a:t>
            </a:r>
            <a:r>
              <a:rPr lang="sr-Cyrl-RS" sz="1600" dirty="0"/>
              <a:t> која показује функционалну намену за одређену област и по </a:t>
            </a:r>
            <a:r>
              <a:rPr lang="sr-Cyrl-RS" sz="1600" i="1" dirty="0"/>
              <a:t>корисницима буџета </a:t>
            </a:r>
            <a:r>
              <a:rPr lang="sr-Cyrl-RS" sz="1600" dirty="0"/>
              <a:t>што показује организацију рада града/општине.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CFD6A88A-550B-4306-B111-9817A14514A4}"/>
              </a:ext>
            </a:extLst>
          </p:cNvPr>
          <p:cNvSpPr/>
          <p:nvPr/>
        </p:nvSpPr>
        <p:spPr>
          <a:xfrm>
            <a:off x="2879812" y="2204864"/>
            <a:ext cx="338437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b="1" dirty="0"/>
              <a:t> </a:t>
            </a:r>
            <a:r>
              <a:rPr lang="sr-Cyrl-RS" b="1" dirty="0" smtClean="0"/>
              <a:t>561.715.303,00</a:t>
            </a:r>
            <a:r>
              <a:rPr lang="sr-Latn-RS" dirty="0" smtClean="0"/>
              <a:t> </a:t>
            </a:r>
            <a:r>
              <a:rPr lang="sr-Cyrl-RS" b="1" dirty="0"/>
              <a:t>динара</a:t>
            </a:r>
            <a:endParaRPr lang="sr-Latn-R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/>
              <a:t>Шта су расходи и издаци буџета?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8562868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0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Структура пројектованих расхода и издатака буџета за 2025.годину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247878" y="3404018"/>
            <a:ext cx="2116211" cy="14841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Укупни расходи и издаци </a:t>
            </a:r>
          </a:p>
          <a:p>
            <a:pPr algn="ctr"/>
            <a:r>
              <a:rPr lang="sr-Cyrl-RS" sz="1200" dirty="0" smtClean="0"/>
              <a:t>561.715.303,00</a:t>
            </a:r>
            <a:endParaRPr lang="en-US" sz="1200" dirty="0"/>
          </a:p>
        </p:txBody>
      </p:sp>
      <p:sp>
        <p:nvSpPr>
          <p:cNvPr id="13" name="Oval 12"/>
          <p:cNvSpPr/>
          <p:nvPr/>
        </p:nvSpPr>
        <p:spPr>
          <a:xfrm>
            <a:off x="2464371" y="1744382"/>
            <a:ext cx="1470579" cy="1077423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Отплата главнице</a:t>
            </a:r>
          </a:p>
          <a:p>
            <a:pPr algn="ctr"/>
            <a:r>
              <a:rPr lang="sr-Cyrl-RS" sz="1200" dirty="0" smtClean="0"/>
              <a:t>4.300.000,00</a:t>
            </a:r>
            <a:endParaRPr lang="en-US" sz="1200" dirty="0"/>
          </a:p>
        </p:txBody>
      </p:sp>
      <p:sp>
        <p:nvSpPr>
          <p:cNvPr id="14" name="Oval 13"/>
          <p:cNvSpPr/>
          <p:nvPr/>
        </p:nvSpPr>
        <p:spPr>
          <a:xfrm>
            <a:off x="3998470" y="1500835"/>
            <a:ext cx="1645162" cy="107742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Расходи за запослене</a:t>
            </a:r>
          </a:p>
          <a:p>
            <a:pPr algn="ctr"/>
            <a:r>
              <a:rPr lang="sr-Cyrl-RS" sz="1200" dirty="0" smtClean="0"/>
              <a:t>179.204.303,00</a:t>
            </a:r>
            <a:endParaRPr lang="en-US" sz="1200" dirty="0"/>
          </a:p>
        </p:txBody>
      </p:sp>
      <p:sp>
        <p:nvSpPr>
          <p:cNvPr id="26" name="Oval 25"/>
          <p:cNvSpPr/>
          <p:nvPr/>
        </p:nvSpPr>
        <p:spPr>
          <a:xfrm>
            <a:off x="5469049" y="2220571"/>
            <a:ext cx="1645275" cy="1080120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Коришћење услуга роба</a:t>
            </a:r>
          </a:p>
          <a:p>
            <a:pPr algn="ctr"/>
            <a:r>
              <a:rPr lang="sr-Cyrl-RS" sz="1200" dirty="0" smtClean="0"/>
              <a:t>182.111.000,00</a:t>
            </a:r>
            <a:endParaRPr lang="en-US" sz="1200" dirty="0"/>
          </a:p>
        </p:txBody>
      </p:sp>
      <p:sp>
        <p:nvSpPr>
          <p:cNvPr id="27" name="Oval 26"/>
          <p:cNvSpPr/>
          <p:nvPr/>
        </p:nvSpPr>
        <p:spPr>
          <a:xfrm>
            <a:off x="6579840" y="3140968"/>
            <a:ext cx="1448544" cy="11267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Отплата камата</a:t>
            </a:r>
          </a:p>
          <a:p>
            <a:pPr algn="ctr"/>
            <a:r>
              <a:rPr lang="sr-Cyrl-RS" sz="1200" dirty="0" smtClean="0"/>
              <a:t>750.000,00</a:t>
            </a:r>
            <a:endParaRPr lang="en-US" sz="1200" dirty="0"/>
          </a:p>
        </p:txBody>
      </p:sp>
      <p:sp>
        <p:nvSpPr>
          <p:cNvPr id="28" name="Oval 27"/>
          <p:cNvSpPr/>
          <p:nvPr/>
        </p:nvSpPr>
        <p:spPr>
          <a:xfrm>
            <a:off x="6507587" y="4338409"/>
            <a:ext cx="1448789" cy="128085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Субвенције 2.200.000,00</a:t>
            </a:r>
            <a:endParaRPr lang="en-US" sz="1200" dirty="0"/>
          </a:p>
        </p:txBody>
      </p:sp>
      <p:sp>
        <p:nvSpPr>
          <p:cNvPr id="29" name="Oval 28"/>
          <p:cNvSpPr/>
          <p:nvPr/>
        </p:nvSpPr>
        <p:spPr>
          <a:xfrm>
            <a:off x="5469048" y="5478909"/>
            <a:ext cx="1645275" cy="117807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Донације,дотације и трансфери</a:t>
            </a:r>
          </a:p>
          <a:p>
            <a:pPr algn="ctr"/>
            <a:r>
              <a:rPr lang="sr-Cyrl-RS" sz="1200" dirty="0" smtClean="0"/>
              <a:t>73.650.000,00</a:t>
            </a:r>
            <a:endParaRPr lang="en-US" sz="1200" dirty="0"/>
          </a:p>
        </p:txBody>
      </p:sp>
      <p:sp>
        <p:nvSpPr>
          <p:cNvPr id="31" name="Oval 30"/>
          <p:cNvSpPr/>
          <p:nvPr/>
        </p:nvSpPr>
        <p:spPr>
          <a:xfrm>
            <a:off x="3768141" y="5607902"/>
            <a:ext cx="1595948" cy="1244737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Социјално осигурање и социјална заштита</a:t>
            </a:r>
          </a:p>
          <a:p>
            <a:pPr algn="ctr"/>
            <a:r>
              <a:rPr lang="sr-Cyrl-RS" sz="1200" dirty="0" smtClean="0"/>
              <a:t>22.300.000,00</a:t>
            </a:r>
            <a:endParaRPr lang="en-US" sz="1200" dirty="0"/>
          </a:p>
        </p:txBody>
      </p:sp>
      <p:sp>
        <p:nvSpPr>
          <p:cNvPr id="32" name="Oval 31"/>
          <p:cNvSpPr/>
          <p:nvPr/>
        </p:nvSpPr>
        <p:spPr>
          <a:xfrm>
            <a:off x="2051721" y="5478909"/>
            <a:ext cx="1582340" cy="1242566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Остали расходи</a:t>
            </a:r>
          </a:p>
          <a:p>
            <a:pPr algn="ctr"/>
            <a:r>
              <a:rPr lang="sr-Cyrl-RS" sz="1200" dirty="0" smtClean="0"/>
              <a:t>38.880.000,00</a:t>
            </a:r>
            <a:endParaRPr lang="en-US" sz="1200" dirty="0"/>
          </a:p>
        </p:txBody>
      </p:sp>
      <p:sp>
        <p:nvSpPr>
          <p:cNvPr id="34" name="Oval 33"/>
          <p:cNvSpPr/>
          <p:nvPr/>
        </p:nvSpPr>
        <p:spPr>
          <a:xfrm>
            <a:off x="615318" y="4711700"/>
            <a:ext cx="1667207" cy="129614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Административни трансфери</a:t>
            </a:r>
          </a:p>
          <a:p>
            <a:pPr algn="ctr"/>
            <a:r>
              <a:rPr lang="sr-Cyrl-RS" sz="1200" dirty="0" smtClean="0"/>
              <a:t>21.000.000,00</a:t>
            </a:r>
            <a:endParaRPr lang="en-US" sz="1200" dirty="0"/>
          </a:p>
        </p:txBody>
      </p:sp>
      <p:sp>
        <p:nvSpPr>
          <p:cNvPr id="35" name="Oval 34"/>
          <p:cNvSpPr/>
          <p:nvPr/>
        </p:nvSpPr>
        <p:spPr>
          <a:xfrm>
            <a:off x="560973" y="3464673"/>
            <a:ext cx="1566530" cy="116597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Основна средства</a:t>
            </a:r>
          </a:p>
          <a:p>
            <a:pPr algn="ctr"/>
            <a:r>
              <a:rPr lang="sr-Cyrl-RS" sz="1200" dirty="0" smtClean="0"/>
              <a:t>36.820.000,00</a:t>
            </a:r>
            <a:endParaRPr lang="en-US" sz="1200" dirty="0"/>
          </a:p>
        </p:txBody>
      </p:sp>
      <p:sp>
        <p:nvSpPr>
          <p:cNvPr id="36" name="Oval 35"/>
          <p:cNvSpPr/>
          <p:nvPr/>
        </p:nvSpPr>
        <p:spPr>
          <a:xfrm>
            <a:off x="1126638" y="2287898"/>
            <a:ext cx="1433742" cy="115212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Природна имовина</a:t>
            </a:r>
          </a:p>
          <a:p>
            <a:pPr algn="ctr"/>
            <a:r>
              <a:rPr lang="sr-Cyrl-RS" sz="1200" dirty="0" smtClean="0"/>
              <a:t>500.000,00</a:t>
            </a:r>
            <a:endParaRPr lang="en-US" sz="1200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7164288" y="362258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2385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sr-Cyrl-RS" sz="3700" b="1"/>
              <a:t>Планирани расходи буџета по програмима</a:t>
            </a:r>
            <a:endParaRPr lang="en-US" sz="3700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6F15528-21DE-4FAA-801E-634DDDAF4B2B}" type="slidenum">
              <a:rPr lang="en-US" smtClean="0"/>
              <a:pPr>
                <a:spcAft>
                  <a:spcPts val="600"/>
                </a:spcAft>
              </a:pPr>
              <a:t>13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D448D47-FDA4-0D4D-ACC2-6FA95EBB34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667031"/>
              </p:ext>
            </p:extLst>
          </p:nvPr>
        </p:nvGraphicFramePr>
        <p:xfrm>
          <a:off x="457200" y="1991483"/>
          <a:ext cx="8518517" cy="4101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0466">
                  <a:extLst>
                    <a:ext uri="{9D8B030D-6E8A-4147-A177-3AD203B41FA5}">
                      <a16:colId xmlns:a16="http://schemas.microsoft.com/office/drawing/2014/main" val="440238035"/>
                    </a:ext>
                  </a:extLst>
                </a:gridCol>
                <a:gridCol w="3687437">
                  <a:extLst>
                    <a:ext uri="{9D8B030D-6E8A-4147-A177-3AD203B41FA5}">
                      <a16:colId xmlns:a16="http://schemas.microsoft.com/office/drawing/2014/main" val="727775950"/>
                    </a:ext>
                  </a:extLst>
                </a:gridCol>
                <a:gridCol w="1340614">
                  <a:extLst>
                    <a:ext uri="{9D8B030D-6E8A-4147-A177-3AD203B41FA5}">
                      <a16:colId xmlns:a16="http://schemas.microsoft.com/office/drawing/2014/main" val="3746961343"/>
                    </a:ext>
                  </a:extLst>
                </a:gridCol>
              </a:tblGrid>
              <a:tr h="573421">
                <a:tc>
                  <a:txBody>
                    <a:bodyPr/>
                    <a:lstStyle/>
                    <a:p>
                      <a:pPr algn="ctr" rtl="0" fontAlgn="ctr"/>
                      <a:r>
                        <a:rPr lang="sr-RS" sz="1000" u="none" strike="noStrike" dirty="0">
                          <a:effectLst/>
                        </a:rPr>
                        <a:t>Назив програма</a:t>
                      </a:r>
                      <a:endParaRPr lang="sr-R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RS" sz="1000" u="none" strike="noStrike" dirty="0">
                          <a:effectLst/>
                        </a:rPr>
                        <a:t>Средства из </a:t>
                      </a:r>
                      <a:r>
                        <a:rPr lang="sr-RS" sz="1000" u="none" strike="noStrike" dirty="0" smtClean="0">
                          <a:effectLst/>
                        </a:rPr>
                        <a:t> </a:t>
                      </a:r>
                      <a:r>
                        <a:rPr lang="sr-RS" sz="1000" u="none" strike="noStrike" dirty="0">
                          <a:effectLst/>
                        </a:rPr>
                        <a:t>Одлуке о буџету за </a:t>
                      </a:r>
                      <a:r>
                        <a:rPr lang="sr-RS" sz="1000" u="none" strike="noStrike" dirty="0" smtClean="0">
                          <a:effectLst/>
                        </a:rPr>
                        <a:t>202</a:t>
                      </a:r>
                      <a:r>
                        <a:rPr lang="sr-Cyrl-RS" sz="1000" u="none" strike="noStrike" dirty="0" smtClean="0">
                          <a:effectLst/>
                        </a:rPr>
                        <a:t>5</a:t>
                      </a:r>
                      <a:r>
                        <a:rPr lang="sr-RS" sz="1000" u="none" strike="noStrike" dirty="0" smtClean="0">
                          <a:effectLst/>
                        </a:rPr>
                        <a:t>. </a:t>
                      </a:r>
                      <a:r>
                        <a:rPr lang="sr-RS" sz="1000" u="none" strike="noStrike" dirty="0">
                          <a:effectLst/>
                        </a:rPr>
                        <a:t>годину  (износ у динарима)</a:t>
                      </a:r>
                      <a:endParaRPr lang="sr-R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RS" sz="1000" u="none" strike="noStrike">
                          <a:effectLst/>
                        </a:rPr>
                        <a:t>%  буџета по програму </a:t>
                      </a:r>
                      <a:endParaRPr lang="sr-R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extLst>
                  <a:ext uri="{0D108BD9-81ED-4DB2-BD59-A6C34878D82A}">
                    <a16:rowId xmlns:a16="http://schemas.microsoft.com/office/drawing/2014/main" val="201680223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1. Становање, урбанизам и просторно планирање</a:t>
                      </a:r>
                      <a:endParaRPr lang="sr-R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4.800.000,00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0,85%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4245950544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2. Комуналне делатности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44.000.000,00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7,83%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2317435355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3. Локални економски развој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800.000,00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2275784549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4. Развој туризма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7.878.310,00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1,40%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2279262798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5. Пољопривреда и рурални развој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5.100.000,00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0,91%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4193283114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6. Заштита животне средине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7.280.000,00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1,30%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3589837654"/>
                  </a:ext>
                </a:extLst>
              </a:tr>
              <a:tr h="337476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7. Организација саобраћаја и саобраћајна инфраструктура 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32.500.000,00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5,79%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2887658570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8. Предшколско васпитање и образовање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71.925.345,00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13,92%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540676506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9. Основно образовање и васпитање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53.100.000,00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9,45%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4031830565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10. Средње образовање и васпитање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4035041538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11. Социјална и дечија заштита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33.600.000,00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5,98%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3951621652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12. Здравствена заштита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10.000.000,00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1947648159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13. Развој културе и информисања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32.931.717,00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5,86%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2386323987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14. Развој спорта и омладине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10.000.000,00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433363265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 dirty="0">
                          <a:effectLst/>
                        </a:rPr>
                        <a:t>Програм 15. Опште услуге локалне самоуправе </a:t>
                      </a:r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179.347.808,00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31,93%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3477582598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 dirty="0">
                          <a:effectLst/>
                        </a:rPr>
                        <a:t>Програм 16. Политички систем локалне </a:t>
                      </a:r>
                      <a:r>
                        <a:rPr lang="sr-RS" sz="1000" u="none" strike="noStrike" dirty="0" smtClean="0">
                          <a:effectLst/>
                        </a:rPr>
                        <a:t>самоуправе</a:t>
                      </a:r>
                    </a:p>
                    <a:p>
                      <a:pPr algn="l" rtl="0" fontAlgn="ctr"/>
                      <a:r>
                        <a:rPr lang="sr-Cyrl-R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Програм 17. Енергетска ефикасност и обнов. извори енергије</a:t>
                      </a:r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68.452.123,00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12,19%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588446128"/>
                  </a:ext>
                </a:extLst>
              </a:tr>
              <a:tr h="219443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200" u="none" strike="noStrike" dirty="0">
                          <a:effectLst/>
                        </a:rPr>
                        <a:t>Укупни расходи по програмима</a:t>
                      </a:r>
                      <a:endParaRPr lang="sr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561.715.303,00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2116296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740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Планирани расходи буџета по програмима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19" name="Content Placeholder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0714093"/>
              </p:ext>
            </p:extLst>
          </p:nvPr>
        </p:nvGraphicFramePr>
        <p:xfrm>
          <a:off x="0" y="1417637"/>
          <a:ext cx="9144000" cy="5303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985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000" b="1"/>
              <a:t>Планирани расходи буџета расподељени по директним и индиректним буџетским корисницима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9F37C1D-1D7E-5F42-A812-F3061DDC3C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7417317"/>
              </p:ext>
            </p:extLst>
          </p:nvPr>
        </p:nvGraphicFramePr>
        <p:xfrm>
          <a:off x="1187624" y="1628801"/>
          <a:ext cx="6517047" cy="46106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8192">
                  <a:extLst>
                    <a:ext uri="{9D8B030D-6E8A-4147-A177-3AD203B41FA5}">
                      <a16:colId xmlns:a16="http://schemas.microsoft.com/office/drawing/2014/main" val="925860324"/>
                    </a:ext>
                  </a:extLst>
                </a:gridCol>
                <a:gridCol w="2412928">
                  <a:extLst>
                    <a:ext uri="{9D8B030D-6E8A-4147-A177-3AD203B41FA5}">
                      <a16:colId xmlns:a16="http://schemas.microsoft.com/office/drawing/2014/main" val="3539825699"/>
                    </a:ext>
                  </a:extLst>
                </a:gridCol>
                <a:gridCol w="1993954">
                  <a:extLst>
                    <a:ext uri="{9D8B030D-6E8A-4147-A177-3AD203B41FA5}">
                      <a16:colId xmlns:a16="http://schemas.microsoft.com/office/drawing/2014/main" val="3960238819"/>
                    </a:ext>
                  </a:extLst>
                </a:gridCol>
                <a:gridCol w="1311973">
                  <a:extLst>
                    <a:ext uri="{9D8B030D-6E8A-4147-A177-3AD203B41FA5}">
                      <a16:colId xmlns:a16="http://schemas.microsoft.com/office/drawing/2014/main" val="3342230287"/>
                    </a:ext>
                  </a:extLst>
                </a:gridCol>
              </a:tblGrid>
              <a:tr h="1402459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900" u="none" strike="noStrike" dirty="0">
                          <a:effectLst/>
                        </a:rPr>
                        <a:t>Р. </a:t>
                      </a:r>
                      <a:r>
                        <a:rPr lang="sr-RS" sz="900" u="none" strike="noStrike" dirty="0" smtClean="0">
                          <a:effectLst/>
                        </a:rPr>
                        <a:t>бр.</a:t>
                      </a:r>
                      <a:endParaRPr lang="sr-R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900" u="none" strike="noStrike" dirty="0">
                          <a:effectLst/>
                        </a:rPr>
                        <a:t>Назив </a:t>
                      </a:r>
                      <a:r>
                        <a:rPr lang="sr-RS" sz="900" u="none" strike="noStrike" dirty="0" smtClean="0">
                          <a:effectLst/>
                        </a:rPr>
                        <a:t>буџетског </a:t>
                      </a:r>
                      <a:r>
                        <a:rPr lang="sr-RS" sz="900" u="none" strike="noStrike" dirty="0">
                          <a:effectLst/>
                        </a:rPr>
                        <a:t>корисника</a:t>
                      </a:r>
                      <a:endParaRPr lang="sr-R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RS" sz="900" u="none" strike="noStrike" dirty="0">
                          <a:effectLst/>
                        </a:rPr>
                        <a:t>Средства </a:t>
                      </a:r>
                      <a:r>
                        <a:rPr lang="sr-RS" sz="900" u="none" strike="noStrike" dirty="0" smtClean="0">
                          <a:effectLst/>
                        </a:rPr>
                        <a:t>из </a:t>
                      </a:r>
                      <a:r>
                        <a:rPr lang="sr-RS" sz="900" u="none" strike="noStrike" dirty="0">
                          <a:effectLst/>
                        </a:rPr>
                        <a:t>Одлуке о буџету за </a:t>
                      </a:r>
                      <a:r>
                        <a:rPr lang="sr-RS" sz="900" u="none" strike="noStrike" dirty="0" smtClean="0">
                          <a:effectLst/>
                        </a:rPr>
                        <a:t>202</a:t>
                      </a:r>
                      <a:r>
                        <a:rPr lang="sr-Cyrl-RS" sz="900" u="none" strike="noStrike" dirty="0" smtClean="0">
                          <a:effectLst/>
                        </a:rPr>
                        <a:t>5</a:t>
                      </a:r>
                      <a:r>
                        <a:rPr lang="sr-RS" sz="900" u="none" strike="noStrike" dirty="0" smtClean="0">
                          <a:effectLst/>
                        </a:rPr>
                        <a:t>. </a:t>
                      </a:r>
                      <a:r>
                        <a:rPr lang="sr-RS" sz="900" u="none" strike="noStrike" dirty="0">
                          <a:effectLst/>
                        </a:rPr>
                        <a:t>годину  (износ у динарима)</a:t>
                      </a:r>
                      <a:endParaRPr lang="sr-R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RS" sz="900" u="none" strike="noStrike">
                          <a:effectLst/>
                        </a:rPr>
                        <a:t>%  буџета по кориснику</a:t>
                      </a:r>
                      <a:endParaRPr lang="sr-R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extLst>
                  <a:ext uri="{0D108BD9-81ED-4DB2-BD59-A6C34878D82A}">
                    <a16:rowId xmlns:a16="http://schemas.microsoft.com/office/drawing/2014/main" val="3074935644"/>
                  </a:ext>
                </a:extLst>
              </a:tr>
              <a:tr h="2094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800" u="none" strike="noStrike">
                          <a:effectLst/>
                        </a:rPr>
                        <a:t>1.</a:t>
                      </a:r>
                      <a:endParaRPr lang="en-R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200" u="none" strike="noStrike">
                          <a:effectLst/>
                        </a:rPr>
                        <a:t>Скупштина општине</a:t>
                      </a:r>
                      <a:endParaRPr lang="sr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19.017.963,00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3,39%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12" marR="7412" marT="7412" marB="0" anchor="b"/>
                </a:tc>
                <a:extLst>
                  <a:ext uri="{0D108BD9-81ED-4DB2-BD59-A6C34878D82A}">
                    <a16:rowId xmlns:a16="http://schemas.microsoft.com/office/drawing/2014/main" val="2664492647"/>
                  </a:ext>
                </a:extLst>
              </a:tr>
              <a:tr h="19124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800" u="none" strike="noStrike">
                          <a:effectLst/>
                        </a:rPr>
                        <a:t>2.</a:t>
                      </a:r>
                      <a:endParaRPr lang="en-R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200" u="none" strike="noStrike" dirty="0" smtClean="0">
                          <a:effectLst/>
                        </a:rPr>
                        <a:t>Председни</a:t>
                      </a:r>
                      <a:r>
                        <a:rPr lang="sr-Cyrl-RS" sz="1200" u="none" strike="noStrike" dirty="0" smtClean="0">
                          <a:effectLst/>
                        </a:rPr>
                        <a:t>к</a:t>
                      </a:r>
                      <a:r>
                        <a:rPr lang="sr-Cyrl-RS" sz="1200" u="none" strike="noStrike" baseline="0" dirty="0" smtClean="0">
                          <a:effectLst/>
                        </a:rPr>
                        <a:t> општине</a:t>
                      </a:r>
                      <a:endParaRPr lang="sr-R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15.127.084,00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2,69%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12" marR="7412" marT="7412" marB="0" anchor="b"/>
                </a:tc>
                <a:extLst>
                  <a:ext uri="{0D108BD9-81ED-4DB2-BD59-A6C34878D82A}">
                    <a16:rowId xmlns:a16="http://schemas.microsoft.com/office/drawing/2014/main" val="399285908"/>
                  </a:ext>
                </a:extLst>
              </a:tr>
              <a:tr h="2003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800" u="none" strike="noStrike">
                          <a:effectLst/>
                        </a:rPr>
                        <a:t>3.</a:t>
                      </a:r>
                      <a:endParaRPr lang="en-R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200" u="none" strike="noStrike">
                          <a:effectLst/>
                        </a:rPr>
                        <a:t>Општинск веће</a:t>
                      </a:r>
                      <a:endParaRPr lang="sr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3.407.076,00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0,61%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12" marR="7412" marT="7412" marB="0" anchor="b"/>
                </a:tc>
                <a:extLst>
                  <a:ext uri="{0D108BD9-81ED-4DB2-BD59-A6C34878D82A}">
                    <a16:rowId xmlns:a16="http://schemas.microsoft.com/office/drawing/2014/main" val="2222811891"/>
                  </a:ext>
                </a:extLst>
              </a:tr>
              <a:tr h="2003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800" u="none" strike="noStrike">
                          <a:effectLst/>
                        </a:rPr>
                        <a:t>4.</a:t>
                      </a:r>
                      <a:endParaRPr lang="en-R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Општинско</a:t>
                      </a:r>
                      <a:r>
                        <a:rPr lang="sr-Cyrl-RS" sz="1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правобранилаштво</a:t>
                      </a:r>
                      <a:endParaRPr lang="sr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2.137.717,00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0,38%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12" marR="7412" marT="7412" marB="0" anchor="b"/>
                </a:tc>
                <a:extLst>
                  <a:ext uri="{0D108BD9-81ED-4DB2-BD59-A6C34878D82A}">
                    <a16:rowId xmlns:a16="http://schemas.microsoft.com/office/drawing/2014/main" val="3604446434"/>
                  </a:ext>
                </a:extLst>
              </a:tr>
              <a:tr h="3915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800" u="none" strike="noStrike" dirty="0" smtClean="0">
                          <a:effectLst/>
                        </a:rPr>
                        <a:t>5.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Општинска</a:t>
                      </a:r>
                      <a:r>
                        <a:rPr lang="sr-Cyrl-RS" sz="1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r-Cyrl-RS" sz="1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управа</a:t>
                      </a:r>
                      <a:endParaRPr lang="sr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412.153.091,00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73,37</a:t>
                      </a:r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2" marR="7412" marT="7412" marB="0" anchor="b"/>
                </a:tc>
                <a:extLst>
                  <a:ext uri="{0D108BD9-81ED-4DB2-BD59-A6C34878D82A}">
                    <a16:rowId xmlns:a16="http://schemas.microsoft.com/office/drawing/2014/main" val="947145409"/>
                  </a:ext>
                </a:extLst>
              </a:tr>
              <a:tr h="27615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800" u="none" strike="noStrike">
                          <a:effectLst/>
                        </a:rPr>
                        <a:t>6.</a:t>
                      </a:r>
                      <a:endParaRPr lang="en-R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200" u="none" strike="noStrike">
                          <a:effectLst/>
                        </a:rPr>
                        <a:t>Месне заједнице</a:t>
                      </a:r>
                      <a:endParaRPr lang="sr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467.000,00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0,08%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12" marR="7412" marT="7412" marB="0" anchor="b"/>
                </a:tc>
                <a:extLst>
                  <a:ext uri="{0D108BD9-81ED-4DB2-BD59-A6C34878D82A}">
                    <a16:rowId xmlns:a16="http://schemas.microsoft.com/office/drawing/2014/main" val="1859658872"/>
                  </a:ext>
                </a:extLst>
              </a:tr>
              <a:tr h="2003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800" u="none" strike="noStrike" dirty="0">
                          <a:effectLst/>
                        </a:rPr>
                        <a:t>7.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ПУ Полетарац</a:t>
                      </a:r>
                      <a:endParaRPr lang="sr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71.925.345,00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12,80%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12" marR="7412" marT="7412" marB="0" anchor="b"/>
                </a:tc>
                <a:extLst>
                  <a:ext uri="{0D108BD9-81ED-4DB2-BD59-A6C34878D82A}">
                    <a16:rowId xmlns:a16="http://schemas.microsoft.com/office/drawing/2014/main" val="1333567083"/>
                  </a:ext>
                </a:extLst>
              </a:tr>
              <a:tr h="3915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800" u="none" strike="noStrike">
                          <a:effectLst/>
                        </a:rPr>
                        <a:t>8.</a:t>
                      </a:r>
                      <a:endParaRPr lang="en-R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Народна</a:t>
                      </a:r>
                      <a:r>
                        <a:rPr lang="sr-Cyrl-RS" sz="1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библиотека Мерошина</a:t>
                      </a:r>
                      <a:endParaRPr lang="sr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29.601.717,00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5,27%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12" marR="7412" marT="7412" marB="0" anchor="b"/>
                </a:tc>
                <a:extLst>
                  <a:ext uri="{0D108BD9-81ED-4DB2-BD59-A6C34878D82A}">
                    <a16:rowId xmlns:a16="http://schemas.microsoft.com/office/drawing/2014/main" val="2171686130"/>
                  </a:ext>
                </a:extLst>
              </a:tr>
              <a:tr h="3460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800" u="none" strike="noStrike" dirty="0">
                          <a:effectLst/>
                        </a:rPr>
                        <a:t>9</a:t>
                      </a:r>
                      <a:r>
                        <a:rPr lang="en-RS" sz="800" u="none" strike="noStrike" dirty="0" smtClean="0">
                          <a:effectLst/>
                        </a:rPr>
                        <a:t>.</a:t>
                      </a:r>
                      <a:endParaRPr lang="sr-Cyrl-RS" sz="800" u="none" strike="noStrike" dirty="0" smtClean="0">
                        <a:effectLst/>
                      </a:endParaRPr>
                    </a:p>
                    <a:p>
                      <a:pPr algn="ctr" rtl="0" fontAlgn="ctr"/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Туристичка</a:t>
                      </a:r>
                      <a:r>
                        <a:rPr lang="sr-Cyrl-RS" sz="1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организација општине </a:t>
                      </a:r>
                      <a:r>
                        <a:rPr lang="sr-Cyrl-RS" sz="1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Мерошина</a:t>
                      </a:r>
                    </a:p>
                    <a:p>
                      <a:pPr algn="l" rtl="0" fontAlgn="ctr"/>
                      <a:endParaRPr lang="sr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7.878.310,00</a:t>
                      </a:r>
                    </a:p>
                    <a:p>
                      <a:pPr algn="r" rtl="0" fontAlgn="ctr"/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1,40%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12" marR="7412" marT="7412" marB="0" anchor="b"/>
                </a:tc>
                <a:extLst>
                  <a:ext uri="{0D108BD9-81ED-4DB2-BD59-A6C34878D82A}">
                    <a16:rowId xmlns:a16="http://schemas.microsoft.com/office/drawing/2014/main" val="2972428282"/>
                  </a:ext>
                </a:extLst>
              </a:tr>
              <a:tr h="200351"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УКУПНО</a:t>
                      </a:r>
                      <a:endParaRPr lang="sr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561.715.303,00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12" marR="7412" marT="7412" marB="0" anchor="b"/>
                </a:tc>
                <a:extLst>
                  <a:ext uri="{0D108BD9-81ED-4DB2-BD59-A6C34878D82A}">
                    <a16:rowId xmlns:a16="http://schemas.microsoft.com/office/drawing/2014/main" val="2468242566"/>
                  </a:ext>
                </a:extLst>
              </a:tr>
              <a:tr h="200351">
                <a:tc>
                  <a:txBody>
                    <a:bodyPr/>
                    <a:lstStyle/>
                    <a:p>
                      <a:pPr algn="ctr" rtl="0" fontAlgn="ctr"/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sr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2" marR="7412" marT="7412" marB="0" anchor="b"/>
                </a:tc>
                <a:extLst>
                  <a:ext uri="{0D108BD9-81ED-4DB2-BD59-A6C34878D82A}">
                    <a16:rowId xmlns:a16="http://schemas.microsoft.com/office/drawing/2014/main" val="699708955"/>
                  </a:ext>
                </a:extLst>
              </a:tr>
              <a:tr h="1821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800" u="none" strike="noStrike" dirty="0">
                          <a:effectLst/>
                        </a:rPr>
                        <a:t> 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sr-R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2" marR="7412" marT="7412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2" marR="7412" marT="7412" marB="0" anchor="b"/>
                </a:tc>
                <a:extLst>
                  <a:ext uri="{0D108BD9-81ED-4DB2-BD59-A6C34878D82A}">
                    <a16:rowId xmlns:a16="http://schemas.microsoft.com/office/drawing/2014/main" val="1599225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761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082"/>
          </a:xfrm>
        </p:spPr>
        <p:txBody>
          <a:bodyPr>
            <a:noAutofit/>
          </a:bodyPr>
          <a:lstStyle/>
          <a:p>
            <a:r>
              <a:rPr lang="sr-Cyrl-RS" sz="3000" dirty="0"/>
              <a:t>Најважнији планирани капитални пројекти</a:t>
            </a:r>
            <a:endParaRPr lang="en-US" sz="30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35B27E2-3D14-8548-8318-3F78C87164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5984624"/>
              </p:ext>
            </p:extLst>
          </p:nvPr>
        </p:nvGraphicFramePr>
        <p:xfrm>
          <a:off x="683569" y="1149720"/>
          <a:ext cx="7654926" cy="4287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5411">
                  <a:extLst>
                    <a:ext uri="{9D8B030D-6E8A-4147-A177-3AD203B41FA5}">
                      <a16:colId xmlns:a16="http://schemas.microsoft.com/office/drawing/2014/main" val="3468950515"/>
                    </a:ext>
                  </a:extLst>
                </a:gridCol>
                <a:gridCol w="3578256">
                  <a:extLst>
                    <a:ext uri="{9D8B030D-6E8A-4147-A177-3AD203B41FA5}">
                      <a16:colId xmlns:a16="http://schemas.microsoft.com/office/drawing/2014/main" val="3794924443"/>
                    </a:ext>
                  </a:extLst>
                </a:gridCol>
                <a:gridCol w="1293240">
                  <a:extLst>
                    <a:ext uri="{9D8B030D-6E8A-4147-A177-3AD203B41FA5}">
                      <a16:colId xmlns:a16="http://schemas.microsoft.com/office/drawing/2014/main" val="2044057269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3160972376"/>
                    </a:ext>
                  </a:extLst>
                </a:gridCol>
                <a:gridCol w="1197444">
                  <a:extLst>
                    <a:ext uri="{9D8B030D-6E8A-4147-A177-3AD203B41FA5}">
                      <a16:colId xmlns:a16="http://schemas.microsoft.com/office/drawing/2014/main" val="3260820587"/>
                    </a:ext>
                  </a:extLst>
                </a:gridCol>
              </a:tblGrid>
              <a:tr h="14711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sr-RS" sz="800" u="none" strike="noStrike">
                          <a:effectLst/>
                        </a:rPr>
                        <a:t>Редни број</a:t>
                      </a:r>
                      <a:endParaRPr lang="sr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r-RS" sz="800" u="none" strike="noStrike">
                          <a:effectLst/>
                        </a:rPr>
                        <a:t>Опис</a:t>
                      </a:r>
                      <a:endParaRPr lang="sr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r-RS" sz="800" u="none" strike="noStrike">
                          <a:effectLst/>
                        </a:rPr>
                        <a:t> Износ у динарима </a:t>
                      </a:r>
                      <a:endParaRPr lang="sr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858238"/>
                  </a:ext>
                </a:extLst>
              </a:tr>
              <a:tr h="1471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2025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98645583"/>
                  </a:ext>
                </a:extLst>
              </a:tr>
              <a:tr h="147116">
                <a:tc>
                  <a:txBody>
                    <a:bodyPr/>
                    <a:lstStyle/>
                    <a:p>
                      <a:pPr algn="l" fontAlgn="b"/>
                      <a:r>
                        <a:rPr lang="en-RS" sz="800" u="none" strike="noStrike">
                          <a:effectLst/>
                        </a:rPr>
                        <a:t> </a:t>
                      </a:r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RS" sz="800" u="none" strike="noStrike" dirty="0">
                          <a:effectLst/>
                        </a:rPr>
                        <a:t>КАПИТАЛНИ ПРОЈЕКТИ</a:t>
                      </a:r>
                      <a:endParaRPr lang="sr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RS" sz="800" u="none" strike="noStrike" dirty="0">
                          <a:effectLst/>
                        </a:rPr>
                        <a:t>        </a:t>
                      </a:r>
                      <a:r>
                        <a:rPr lang="en-RS" sz="800" u="none" strike="noStrike" dirty="0" smtClean="0">
                          <a:effectLst/>
                        </a:rPr>
                        <a:t>      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RS" sz="800" u="none" strike="noStrike" dirty="0">
                          <a:effectLst/>
                        </a:rPr>
                        <a:t>          </a:t>
                      </a:r>
                      <a:r>
                        <a:rPr lang="en-RS" sz="800" u="none" strike="noStrike" dirty="0" smtClean="0">
                          <a:effectLst/>
                        </a:rPr>
                        <a:t>      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RS" sz="800" u="none" strike="noStrike" dirty="0">
                          <a:effectLst/>
                        </a:rPr>
                        <a:t>       </a:t>
                      </a:r>
                      <a:r>
                        <a:rPr lang="en-RS" sz="800" u="none" strike="noStrike" dirty="0" smtClean="0">
                          <a:effectLst/>
                        </a:rPr>
                        <a:t>      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73421357"/>
                  </a:ext>
                </a:extLst>
              </a:tr>
              <a:tr h="183895">
                <a:tc>
                  <a:txBody>
                    <a:bodyPr/>
                    <a:lstStyle/>
                    <a:p>
                      <a:pPr algn="ctr" fontAlgn="ctr"/>
                      <a:r>
                        <a:rPr lang="en-RS" sz="700" u="none" strike="noStrike">
                          <a:effectLst/>
                        </a:rPr>
                        <a:t>1</a:t>
                      </a:r>
                      <a:endParaRPr lang="en-R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Унапређење енергетске ефикасности зграде Општинске управе општине Мерошина</a:t>
                      </a:r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26.400.000,00</a:t>
                      </a:r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98463193"/>
                  </a:ext>
                </a:extLst>
              </a:tr>
              <a:tr h="189553">
                <a:tc>
                  <a:txBody>
                    <a:bodyPr/>
                    <a:lstStyle/>
                    <a:p>
                      <a:pPr algn="ctr" fontAlgn="b"/>
                      <a:r>
                        <a:rPr lang="en-RS" sz="800" u="none" strike="noStrike">
                          <a:effectLst/>
                        </a:rPr>
                        <a:t>2</a:t>
                      </a:r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Израда</a:t>
                      </a:r>
                      <a:r>
                        <a:rPr lang="sr-Cyrl-R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просторног плана општине Мерошина</a:t>
                      </a:r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1.800.000,00</a:t>
                      </a:r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66468987"/>
                  </a:ext>
                </a:extLst>
              </a:tr>
              <a:tr h="189553">
                <a:tc>
                  <a:txBody>
                    <a:bodyPr/>
                    <a:lstStyle/>
                    <a:p>
                      <a:pPr algn="ctr" fontAlgn="b"/>
                      <a:r>
                        <a:rPr lang="en-RS" sz="800" u="none" strike="noStrike">
                          <a:effectLst/>
                        </a:rPr>
                        <a:t>3</a:t>
                      </a:r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Активна</a:t>
                      </a:r>
                      <a:r>
                        <a:rPr lang="sr-Cyrl-R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заштита културног наслеђа Табула Пеутингериана</a:t>
                      </a:r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2.330.000,00</a:t>
                      </a:r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17272279"/>
                  </a:ext>
                </a:extLst>
              </a:tr>
              <a:tr h="187579">
                <a:tc>
                  <a:txBody>
                    <a:bodyPr/>
                    <a:lstStyle/>
                    <a:p>
                      <a:pPr algn="ct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46571753"/>
                  </a:ext>
                </a:extLst>
              </a:tr>
              <a:tr h="223778">
                <a:tc>
                  <a:txBody>
                    <a:bodyPr/>
                    <a:lstStyle/>
                    <a:p>
                      <a:pPr algn="ct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71917634"/>
                  </a:ext>
                </a:extLst>
              </a:tr>
              <a:tr h="197452">
                <a:tc>
                  <a:txBody>
                    <a:bodyPr/>
                    <a:lstStyle/>
                    <a:p>
                      <a:pPr algn="ct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24955481"/>
                  </a:ext>
                </a:extLst>
              </a:tr>
              <a:tr h="183895">
                <a:tc>
                  <a:txBody>
                    <a:bodyPr/>
                    <a:lstStyle/>
                    <a:p>
                      <a:pPr algn="ct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70200966"/>
                  </a:ext>
                </a:extLst>
              </a:tr>
              <a:tr h="197452">
                <a:tc>
                  <a:txBody>
                    <a:bodyPr/>
                    <a:lstStyle/>
                    <a:p>
                      <a:pPr algn="ct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95944495"/>
                  </a:ext>
                </a:extLst>
              </a:tr>
              <a:tr h="223778">
                <a:tc>
                  <a:txBody>
                    <a:bodyPr/>
                    <a:lstStyle/>
                    <a:p>
                      <a:pPr algn="ct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07468298"/>
                  </a:ext>
                </a:extLst>
              </a:tr>
              <a:tr h="222134">
                <a:tc>
                  <a:txBody>
                    <a:bodyPr/>
                    <a:lstStyle/>
                    <a:p>
                      <a:pPr algn="ct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10433007"/>
                  </a:ext>
                </a:extLst>
              </a:tr>
              <a:tr h="183895">
                <a:tc>
                  <a:txBody>
                    <a:bodyPr/>
                    <a:lstStyle/>
                    <a:p>
                      <a:pPr algn="ct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06311857"/>
                  </a:ext>
                </a:extLst>
              </a:tr>
              <a:tr h="223778">
                <a:tc>
                  <a:txBody>
                    <a:bodyPr/>
                    <a:lstStyle/>
                    <a:p>
                      <a:pPr algn="ct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30514533"/>
                  </a:ext>
                </a:extLst>
              </a:tr>
              <a:tr h="197452">
                <a:tc>
                  <a:txBody>
                    <a:bodyPr/>
                    <a:lstStyle/>
                    <a:p>
                      <a:pPr algn="ct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30690466"/>
                  </a:ext>
                </a:extLst>
              </a:tr>
              <a:tr h="189553"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0036492"/>
                  </a:ext>
                </a:extLst>
              </a:tr>
              <a:tr h="183895">
                <a:tc>
                  <a:txBody>
                    <a:bodyPr/>
                    <a:lstStyle/>
                    <a:p>
                      <a:pPr algn="ct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93033859"/>
                  </a:ext>
                </a:extLst>
              </a:tr>
              <a:tr h="183895">
                <a:tc>
                  <a:txBody>
                    <a:bodyPr/>
                    <a:lstStyle/>
                    <a:p>
                      <a:pPr algn="ct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10796645"/>
                  </a:ext>
                </a:extLst>
              </a:tr>
              <a:tr h="197452">
                <a:tc>
                  <a:txBody>
                    <a:bodyPr/>
                    <a:lstStyle/>
                    <a:p>
                      <a:pPr algn="ct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09390377"/>
                  </a:ext>
                </a:extLst>
              </a:tr>
              <a:tr h="351149">
                <a:tc gridSpan="5">
                  <a:txBody>
                    <a:bodyPr/>
                    <a:lstStyle/>
                    <a:p>
                      <a:pPr algn="r" fontAlgn="b"/>
                      <a:r>
                        <a:rPr lang="en-RS" sz="800" u="none" strike="noStrike" dirty="0">
                          <a:effectLst/>
                        </a:rPr>
                        <a:t>            </a:t>
                      </a:r>
                      <a:r>
                        <a:rPr lang="en-RS" sz="800" u="none" strike="noStrike" dirty="0" smtClean="0">
                          <a:effectLst/>
                        </a:rPr>
                        <a:t>      </a:t>
                      </a:r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r" fontAlgn="b"/>
                      <a:r>
                        <a:rPr lang="en-RS" sz="800" u="none" strike="noStrike" dirty="0">
                          <a:effectLst/>
                        </a:rPr>
                        <a:t>                           -      </a:t>
                      </a:r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r" fontAlgn="b"/>
                      <a:r>
                        <a:rPr lang="en-RS" sz="800" u="none" strike="noStrike" dirty="0">
                          <a:effectLst/>
                        </a:rPr>
                        <a:t> </a:t>
                      </a:r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9962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Учешће грађана у буџетском процесу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RS" sz="2000" dirty="0" smtClean="0"/>
              <a:t>Процес укључивања грађана у изради Нацрта одлуке о буџету у општини Мерошина је започет у току септембра месеца. Учешћем у анкети, грађанима је дата могућност да сами изнесу своје идеје за пројекат, односно да лично дају предлоге.</a:t>
            </a:r>
          </a:p>
          <a:p>
            <a:pPr marL="0" indent="0" algn="just">
              <a:buNone/>
            </a:pPr>
            <a:r>
              <a:rPr lang="sr-Cyrl-RS" sz="2000" dirty="0" smtClean="0"/>
              <a:t>Након завршеног процеса анкетирања грађана о избору приоритетних пројеката, желимо да вам се захвалимо на учешћу и уједно да поделимо са вама резултате нашег заједничког рада.</a:t>
            </a:r>
          </a:p>
          <a:p>
            <a:pPr marL="0" indent="0" algn="just">
              <a:buNone/>
            </a:pPr>
            <a:r>
              <a:rPr lang="sr-Cyrl-RS" sz="2000" dirty="0" smtClean="0"/>
              <a:t>Укупно попуњених анкетних листића било је </a:t>
            </a:r>
            <a:r>
              <a:rPr lang="sr-Cyrl-RS" sz="2000" dirty="0" smtClean="0"/>
              <a:t>112</a:t>
            </a:r>
            <a:r>
              <a:rPr lang="sr-Cyrl-RS" sz="2000" dirty="0" smtClean="0"/>
              <a:t>.</a:t>
            </a:r>
            <a:endParaRPr lang="sr-Cyrl-RS" sz="2000" dirty="0" smtClean="0"/>
          </a:p>
          <a:p>
            <a:pPr marL="0" indent="0" algn="just">
              <a:buNone/>
            </a:pPr>
            <a:r>
              <a:rPr lang="sr-Cyrl-RS" sz="2000" dirty="0" smtClean="0"/>
              <a:t>Анкетни листић је садржао листу </a:t>
            </a:r>
            <a:r>
              <a:rPr lang="sr-Cyrl-RS" sz="2000" dirty="0" smtClean="0"/>
              <a:t>14  </a:t>
            </a:r>
            <a:r>
              <a:rPr lang="sr-Cyrl-RS" sz="2000" dirty="0" smtClean="0"/>
              <a:t>пројеката од стране локалне самоуправе за које су грађани имали право да гласају.</a:t>
            </a:r>
          </a:p>
          <a:p>
            <a:pPr marL="0" indent="0" algn="just">
              <a:buNone/>
            </a:pPr>
            <a:r>
              <a:rPr lang="sr-Cyrl-RS" sz="2000" dirty="0" smtClean="0"/>
              <a:t>У наставку је табела са гласовима грађана на предложене пројекте локалне самоуправе.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96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Табела грађана на предложене пројекте локалне самоуправе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7481290"/>
              </p:ext>
            </p:extLst>
          </p:nvPr>
        </p:nvGraphicFramePr>
        <p:xfrm>
          <a:off x="1547664" y="1626552"/>
          <a:ext cx="6192688" cy="5571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3576217799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306129393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3200746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Р.бр.1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Пројекти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Бр.гласова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663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1.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Становање,урбанизам и прост.планирање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93243"/>
                  </a:ext>
                </a:extLst>
              </a:tr>
              <a:tr h="410448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2.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Комунална делатност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600" dirty="0" smtClean="0"/>
                        <a:t>38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073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3.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Локални економски развој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600" dirty="0" smtClean="0"/>
                        <a:t>12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0472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4.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Развој туризма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343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5.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Пољопривреда и рурални развој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600" dirty="0" smtClean="0"/>
                        <a:t>13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861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6.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Заштита животне средине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600" dirty="0" smtClean="0"/>
                        <a:t>30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631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7.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Организ.саобраћаја и саоб.инфраструктура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600" dirty="0" smtClean="0"/>
                        <a:t>20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593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8.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Предшколско васпитање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368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9.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Основно образовање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600" dirty="0" smtClean="0"/>
                        <a:t>21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297900"/>
                  </a:ext>
                </a:extLst>
              </a:tr>
              <a:tr h="1169576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10</a:t>
                      </a:r>
                      <a:r>
                        <a:rPr lang="sr-Cyrl-RS" sz="1600" dirty="0" smtClean="0"/>
                        <a:t>.</a:t>
                      </a:r>
                    </a:p>
                    <a:p>
                      <a:r>
                        <a:rPr lang="sr-Cyrl-RS" sz="1600" dirty="0" smtClean="0"/>
                        <a:t>11.</a:t>
                      </a:r>
                    </a:p>
                    <a:p>
                      <a:r>
                        <a:rPr lang="sr-Cyrl-RS" sz="1600" dirty="0" smtClean="0"/>
                        <a:t>12.</a:t>
                      </a:r>
                    </a:p>
                    <a:p>
                      <a:r>
                        <a:rPr lang="sr-Cyrl-RS" sz="1600" dirty="0" smtClean="0"/>
                        <a:t>13.</a:t>
                      </a:r>
                    </a:p>
                    <a:p>
                      <a:r>
                        <a:rPr lang="sr-Cyrl-RS" sz="1600" dirty="0" smtClean="0"/>
                        <a:t>14.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Средње образовање</a:t>
                      </a:r>
                    </a:p>
                    <a:p>
                      <a:r>
                        <a:rPr lang="sr-Cyrl-RS" sz="1600" dirty="0" smtClean="0"/>
                        <a:t>Социјална и дечја заштита</a:t>
                      </a:r>
                    </a:p>
                    <a:p>
                      <a:r>
                        <a:rPr lang="sr-Cyrl-RS" sz="1600" dirty="0" smtClean="0"/>
                        <a:t>Развој културе и информисања</a:t>
                      </a:r>
                    </a:p>
                    <a:p>
                      <a:r>
                        <a:rPr lang="sr-Cyrl-RS" sz="1600" dirty="0" smtClean="0"/>
                        <a:t>Развој</a:t>
                      </a:r>
                      <a:r>
                        <a:rPr lang="sr-Cyrl-RS" sz="1600" baseline="0" dirty="0" smtClean="0"/>
                        <a:t> спорта и омладине</a:t>
                      </a:r>
                    </a:p>
                    <a:p>
                      <a:r>
                        <a:rPr lang="sr-Cyrl-RS" sz="1600" baseline="0" dirty="0" smtClean="0"/>
                        <a:t>Енергетска ефикасност и обн.извори енергије</a:t>
                      </a:r>
                      <a:endParaRPr lang="sr-Cyrl-R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600" dirty="0" smtClean="0"/>
                        <a:t>15</a:t>
                      </a:r>
                    </a:p>
                    <a:p>
                      <a:pPr algn="r"/>
                      <a:r>
                        <a:rPr lang="sr-Cyrl-RS" sz="1600" dirty="0" smtClean="0"/>
                        <a:t>15</a:t>
                      </a:r>
                    </a:p>
                    <a:p>
                      <a:pPr algn="r"/>
                      <a:r>
                        <a:rPr lang="sr-Cyrl-RS" sz="1600" dirty="0" smtClean="0"/>
                        <a:t>11</a:t>
                      </a:r>
                    </a:p>
                    <a:p>
                      <a:pPr algn="r"/>
                      <a:r>
                        <a:rPr lang="sr-Cyrl-RS" sz="1600" dirty="0" smtClean="0"/>
                        <a:t>21</a:t>
                      </a:r>
                    </a:p>
                    <a:p>
                      <a:pPr algn="r"/>
                      <a:r>
                        <a:rPr lang="sr-Cyrl-RS" sz="1600" dirty="0" smtClean="0"/>
                        <a:t>13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713089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0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sr-Cyrl-RS" sz="2000" dirty="0" smtClean="0"/>
              <a:t>Такође, учешћем у анкети, грађанима је дата могућност да сами изнесу своје идеје за пројекат, односно да лично дају предлоге који би могли живот у њиховом насељу учинити бољим и квалитетнијим.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RS" sz="2000" dirty="0" smtClean="0"/>
              <a:t>У наставку вам дајемо пројекте, који су по мишљењу грађана приоритетни и чија се реализација може очекивати у наредним буџетским процесима.</a:t>
            </a:r>
          </a:p>
          <a:p>
            <a:pPr marL="0" indent="0" algn="just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892653"/>
              </p:ext>
            </p:extLst>
          </p:nvPr>
        </p:nvGraphicFramePr>
        <p:xfrm>
          <a:off x="1524000" y="3068959"/>
          <a:ext cx="60960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3744">
                  <a:extLst>
                    <a:ext uri="{9D8B030D-6E8A-4147-A177-3AD203B41FA5}">
                      <a16:colId xmlns:a16="http://schemas.microsoft.com/office/drawing/2014/main" val="3448214633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756150893"/>
                    </a:ext>
                  </a:extLst>
                </a:gridCol>
                <a:gridCol w="1607840">
                  <a:extLst>
                    <a:ext uri="{9D8B030D-6E8A-4147-A177-3AD203B41FA5}">
                      <a16:colId xmlns:a16="http://schemas.microsoft.com/office/drawing/2014/main" val="3799558912"/>
                    </a:ext>
                  </a:extLst>
                </a:gridCol>
              </a:tblGrid>
              <a:tr h="221744">
                <a:tc>
                  <a:txBody>
                    <a:bodyPr/>
                    <a:lstStyle/>
                    <a:p>
                      <a:r>
                        <a:rPr lang="sr-Cyrl-RS" dirty="0" smtClean="0"/>
                        <a:t>Р.бр.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Назив пројекта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Број гласова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573652"/>
                  </a:ext>
                </a:extLst>
              </a:tr>
              <a:tr h="221744">
                <a:tc>
                  <a:txBody>
                    <a:bodyPr/>
                    <a:lstStyle/>
                    <a:p>
                      <a:r>
                        <a:rPr lang="sr-Cyrl-R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Регулисање</a:t>
                      </a:r>
                      <a:r>
                        <a:rPr lang="sr-Cyrl-RS" sz="1600" baseline="0" dirty="0" smtClean="0"/>
                        <a:t> водоснабдевање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34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337844"/>
                  </a:ext>
                </a:extLst>
              </a:tr>
              <a:tr h="221744">
                <a:tc>
                  <a:txBody>
                    <a:bodyPr/>
                    <a:lstStyle/>
                    <a:p>
                      <a:r>
                        <a:rPr lang="sr-Cyrl-R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Изградња канализационе мреже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23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8027180"/>
                  </a:ext>
                </a:extLst>
              </a:tr>
              <a:tr h="221744">
                <a:tc>
                  <a:txBody>
                    <a:bodyPr/>
                    <a:lstStyle/>
                    <a:p>
                      <a:r>
                        <a:rPr lang="sr-Cyrl-RS" dirty="0" smtClean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Реновирање ОШ Јастребачки</a:t>
                      </a:r>
                      <a:r>
                        <a:rPr lang="sr-Cyrl-RS" sz="1600" baseline="0" dirty="0" smtClean="0"/>
                        <a:t> партизани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17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238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52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Cyrl-RS" dirty="0" smtClean="0"/>
              <a:t>Увод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RS" sz="1800" dirty="0" smtClean="0"/>
              <a:t>Основна срвха Грађанског буџета је да вам пружимо најважније информације о планираном буџету за 2025. годину. Грађански буџет представља сажет и јасан приказ нацрта Одлуке о буџету општине Мерошина за 2025.годину, која је по својој форми веома обимна и тешка за разумевање због специфичних појмова и класификација које је чине.</a:t>
            </a:r>
          </a:p>
          <a:p>
            <a:pPr marL="0" indent="0" algn="just">
              <a:buNone/>
            </a:pPr>
            <a:r>
              <a:rPr lang="sr-Cyrl-RS" sz="1800" dirty="0" smtClean="0"/>
              <a:t>Грађански буџет је намењен свим грађанима који желе да буду обавештени о плановима локалне самоуправе за прикупљање и трошење новца и да прате реализацију постављених циљева.</a:t>
            </a:r>
          </a:p>
          <a:p>
            <a:pPr marL="0" indent="0" algn="just">
              <a:buNone/>
            </a:pPr>
            <a:r>
              <a:rPr lang="sr-Cyrl-RS" sz="1800" dirty="0" smtClean="0"/>
              <a:t>Надамо се да ћемо овим документом знатно олакшати грађанима увид у  трошењу средства буџета, јер је и сама ова публикација настала у оквиру иницијативе за веће укључивање јавности у буџетске консултације. Искрено се надамо да ћемо на овај начин успети да вас информишемо о начину прикупљања јавних средстава и остваривања прихода и примања буџета општине, као и о начину планирања,расподеле и трошења буџетских средстава.</a:t>
            </a:r>
          </a:p>
          <a:p>
            <a:pPr marL="0" indent="0" algn="just">
              <a:buNone/>
            </a:pPr>
            <a:endParaRPr lang="sr-Cyrl-RS" sz="1800" dirty="0" smtClean="0"/>
          </a:p>
          <a:p>
            <a:pPr marL="0" indent="0" algn="just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345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sr-Cyrl-RS" sz="2000" dirty="0" smtClean="0"/>
              <a:t>Добро утврђен буџет је предуслов за реализацију јавних политика, стога позивамо све наше суграђане да се одговорно укључе у буџетске процесе  и допринесу ефективној,економичној и ефикасној употреби јавних средстава у остваривању циљева који су овим буџетом постављени.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Cyrl-RS" dirty="0" smtClean="0"/>
          </a:p>
          <a:p>
            <a:pPr marL="0" indent="0" algn="just">
              <a:buNone/>
            </a:pPr>
            <a:r>
              <a:rPr lang="sr-Cyrl-RS" sz="2000" b="1" i="1" dirty="0" smtClean="0"/>
              <a:t>На крају желимо да Вам се захвалимо што сте издвојили време за читање ове презентације буџета.</a:t>
            </a:r>
          </a:p>
          <a:p>
            <a:pPr marL="0" indent="0">
              <a:buNone/>
            </a:pPr>
            <a:endParaRPr lang="sr-Cyrl-RS" sz="2000" dirty="0"/>
          </a:p>
          <a:p>
            <a:pPr marL="0" indent="0" algn="just">
              <a:buNone/>
            </a:pPr>
            <a:r>
              <a:rPr lang="sr-Cyrl-RS" sz="2000" b="1" i="1" dirty="0" smtClean="0"/>
              <a:t>Уколико сте заинтересовани да сагледате у целини Одлуку о буџету општине Мерошина за </a:t>
            </a:r>
            <a:r>
              <a:rPr lang="sr-Cyrl-RS" sz="2000" b="1" i="1" dirty="0" smtClean="0"/>
              <a:t>2025. </a:t>
            </a:r>
            <a:r>
              <a:rPr lang="sr-Cyrl-RS" sz="2000" b="1" i="1" dirty="0" smtClean="0"/>
              <a:t>годину, исту можете пронаћи на сајту општине Мерошина.</a:t>
            </a:r>
            <a:endParaRPr lang="en-US" sz="20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4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0825"/>
            <a:ext cx="4038600" cy="255624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Председник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Општинско веће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</a:t>
            </a:r>
            <a:r>
              <a:rPr lang="ru-RU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Општинско правобранилаштво</a:t>
            </a:r>
            <a:endParaRPr lang="ru-RU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</a:t>
            </a:r>
            <a:r>
              <a:rPr lang="ru-RU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Општинска управа</a:t>
            </a:r>
            <a:endParaRPr lang="ru-RU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sr-Latn-RS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1520825"/>
            <a:ext cx="4038600" cy="463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600" b="1" dirty="0">
                <a:cs typeface="Calibri" panose="020F0502020204030204" pitchFamily="34" charset="0"/>
              </a:rPr>
              <a:t>Индиректни корисници буџетских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</a:t>
            </a:r>
            <a:r>
              <a:rPr lang="ru-RU" altLang="en-US" sz="1600" dirty="0" smtClean="0">
                <a:cs typeface="Calibri" panose="020F0502020204030204" pitchFamily="34" charset="0"/>
              </a:rPr>
              <a:t>Предшколска установа Полетарац</a:t>
            </a: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</a:t>
            </a:r>
            <a:r>
              <a:rPr lang="ru-RU" altLang="en-US" sz="1600" dirty="0" smtClean="0">
                <a:cs typeface="Calibri" panose="020F0502020204030204" pitchFamily="34" charset="0"/>
              </a:rPr>
              <a:t>Народна библиотека Мерошина</a:t>
            </a: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</a:t>
            </a:r>
            <a:r>
              <a:rPr lang="ru-RU" altLang="en-US" sz="1600" dirty="0" smtClean="0">
                <a:cs typeface="Calibri" panose="020F0502020204030204" pitchFamily="34" charset="0"/>
              </a:rPr>
              <a:t>Туристичка организација општине    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 </a:t>
            </a:r>
            <a:r>
              <a:rPr lang="ru-RU" altLang="en-US" sz="1600" dirty="0" smtClean="0">
                <a:cs typeface="Calibri" panose="020F0502020204030204" pitchFamily="34" charset="0"/>
              </a:rPr>
              <a:t>      Мерошина   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 </a:t>
            </a:r>
            <a:r>
              <a:rPr lang="ru-RU" altLang="en-US" sz="1600" dirty="0" smtClean="0">
                <a:cs typeface="Calibri" panose="020F0502020204030204" pitchFamily="34" charset="0"/>
              </a:rPr>
              <a:t>    - Месне </a:t>
            </a:r>
            <a:r>
              <a:rPr lang="ru-RU" altLang="en-US" sz="1600" dirty="0">
                <a:cs typeface="Calibri" panose="020F0502020204030204" pitchFamily="34" charset="0"/>
              </a:rPr>
              <a:t>заједнице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	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 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2" y="3836194"/>
            <a:ext cx="4038600" cy="239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6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</a:t>
            </a:r>
            <a:r>
              <a:rPr lang="ru-RU" altLang="en-US" sz="1600" dirty="0" smtClean="0">
                <a:cs typeface="Calibri" panose="020F0502020204030204" pitchFamily="34" charset="0"/>
              </a:rPr>
              <a:t>ОШ Јастребачки партизани Мерошина</a:t>
            </a: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</a:t>
            </a:r>
            <a:r>
              <a:rPr lang="ru-RU" altLang="en-US" sz="1600" dirty="0" smtClean="0">
                <a:cs typeface="Calibri" panose="020F0502020204030204" pitchFamily="34" charset="0"/>
              </a:rPr>
              <a:t>Дом здравља Мерошина</a:t>
            </a: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Социјалне институције (Центар за социјални рад)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Непрофитне организације (удружења грађана, невладине организације, итд.)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11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/>
              <a:t>општине?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C6FDEC-5142-4586-B190-1B2F0895762E}"/>
              </a:ext>
            </a:extLst>
          </p:cNvPr>
          <p:cNvSpPr/>
          <p:nvPr/>
        </p:nvSpPr>
        <p:spPr>
          <a:xfrm>
            <a:off x="325657" y="1715070"/>
            <a:ext cx="849268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/>
              <a:t>БУЏЕТ </a:t>
            </a:r>
            <a:r>
              <a:rPr lang="sr-Cyrl-RS" sz="1700" dirty="0"/>
              <a:t>општине је правни документ који утврђује план прихода и примања и расхода и издатака </a:t>
            </a:r>
            <a:r>
              <a:rPr lang="sr-Cyrl-RS" sz="1700" dirty="0" smtClean="0"/>
              <a:t>општине </a:t>
            </a:r>
            <a:r>
              <a:rPr lang="sr-Cyrl-RS" sz="1700" dirty="0"/>
              <a:t>за буџетску, односно календарску годину.</a:t>
            </a:r>
          </a:p>
          <a:p>
            <a:pPr algn="just"/>
            <a:endParaRPr lang="en-US" sz="1100" dirty="0"/>
          </a:p>
          <a:p>
            <a:pPr algn="just"/>
            <a:r>
              <a:rPr lang="sr-Cyrl-RS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Из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Председник општине и локална управа спроводе општинску политику, а главна полуга те политике и развоја је управо буџет општине.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Приликом дефинисања овог, за општину </a:t>
            </a:r>
            <a:r>
              <a:rPr lang="sr-Cyrl-RS" sz="1700" dirty="0" smtClean="0"/>
              <a:t>Мерошина </a:t>
            </a:r>
            <a:r>
              <a:rPr lang="sr-Cyrl-RS" sz="1700" dirty="0"/>
              <a:t>најважнијег документа, руководи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641440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3169984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5826759" y="2986894"/>
            <a:ext cx="1800200" cy="1800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tx1"/>
                </a:solidFill>
              </a:rPr>
              <a:t>Грађани и њихова удружења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279740" y="4697028"/>
            <a:ext cx="1080120" cy="93610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>
                <a:solidFill>
                  <a:schemeClr val="tx1"/>
                </a:solidFill>
              </a:rPr>
              <a:t>Јавна предузећа</a:t>
            </a:r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475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63879947"/>
              </p:ext>
            </p:extLst>
          </p:nvPr>
        </p:nvGraphicFramePr>
        <p:xfrm>
          <a:off x="539552" y="1340210"/>
          <a:ext cx="7848872" cy="5185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950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sr-Cyrl-RS" sz="2800" b="1" dirty="0"/>
              <a:t>Како се пуни општинска каса?</a:t>
            </a:r>
            <a:endParaRPr lang="sr-Latn-RS" sz="2800" b="1" dirty="0"/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:a16="http://schemas.microsoft.com/office/drawing/2014/main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sr-Cyrl-RS" sz="1600" dirty="0"/>
              <a:t>Укупни планирани </a:t>
            </a:r>
            <a:r>
              <a:rPr lang="sr-Cyrl-RS" sz="1600" b="1" dirty="0"/>
              <a:t>јавни приходи и примања </a:t>
            </a:r>
            <a:r>
              <a:rPr lang="sr-Cyrl-RS" sz="1600" dirty="0"/>
              <a:t>општине</a:t>
            </a:r>
            <a:r>
              <a:rPr lang="sr-Cyrl-RS" sz="1600" dirty="0">
                <a:solidFill>
                  <a:srgbClr val="FF0000"/>
                </a:solidFill>
              </a:rPr>
              <a:t> </a:t>
            </a:r>
            <a:r>
              <a:rPr lang="sr-Cyrl-RS" sz="1600" dirty="0" smtClean="0"/>
              <a:t>Мерошина</a:t>
            </a:r>
            <a:r>
              <a:rPr lang="sr-Cyrl-RS" sz="1600" dirty="0" smtClean="0">
                <a:solidFill>
                  <a:srgbClr val="FF0000"/>
                </a:solidFill>
              </a:rPr>
              <a:t> </a:t>
            </a:r>
            <a:r>
              <a:rPr lang="sr-Cyrl-RS" sz="1600" dirty="0"/>
              <a:t>за </a:t>
            </a:r>
            <a:r>
              <a:rPr lang="sr-Cyrl-RS" sz="1600" dirty="0" smtClean="0"/>
              <a:t>2025. </a:t>
            </a:r>
            <a:r>
              <a:rPr lang="sr-Cyrl-RS" sz="1600" dirty="0"/>
              <a:t>годину износе</a:t>
            </a:r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sr-Cyrl-RS" sz="1600" dirty="0" smtClean="0"/>
              <a:t>Одлуком </a:t>
            </a:r>
            <a:r>
              <a:rPr lang="sr-Cyrl-RS" sz="1600" dirty="0"/>
              <a:t>о буџету општине </a:t>
            </a:r>
            <a:r>
              <a:rPr lang="sr-Cyrl-RS" sz="1600" dirty="0" smtClean="0"/>
              <a:t>Мерошина </a:t>
            </a:r>
            <a:r>
              <a:rPr lang="sr-Cyrl-RS" sz="1600" dirty="0"/>
              <a:t>за </a:t>
            </a:r>
            <a:r>
              <a:rPr lang="sr-Cyrl-RS" sz="1600" dirty="0" smtClean="0"/>
              <a:t>202</a:t>
            </a:r>
            <a:r>
              <a:rPr lang="sr-Cyrl-RS" sz="1600" dirty="0"/>
              <a:t>5</a:t>
            </a:r>
            <a:r>
              <a:rPr lang="sr-Cyrl-RS" sz="1600" dirty="0" smtClean="0"/>
              <a:t>. </a:t>
            </a:r>
            <a:r>
              <a:rPr lang="sr-Cyrl-RS" sz="1600" dirty="0"/>
              <a:t>годину планирана су средства из буџета општине у износу од</a:t>
            </a:r>
            <a:r>
              <a:rPr lang="en-GB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/>
              <a:t>5</a:t>
            </a:r>
            <a:r>
              <a:rPr lang="sr-Cyrl-RS" sz="1600" dirty="0" smtClean="0"/>
              <a:t>10.835.303,00</a:t>
            </a:r>
            <a:r>
              <a:rPr lang="sr-Cyrl-RS" sz="1600" dirty="0" smtClean="0">
                <a:solidFill>
                  <a:srgbClr val="FF0000"/>
                </a:solidFill>
              </a:rPr>
              <a:t> </a:t>
            </a:r>
            <a:r>
              <a:rPr lang="sr-Cyrl-RS" sz="1600" dirty="0"/>
              <a:t>динара</a:t>
            </a:r>
            <a:r>
              <a:rPr lang="sr-Latn-RS" sz="1600" dirty="0"/>
              <a:t>, </a:t>
            </a:r>
            <a:r>
              <a:rPr lang="sr-Cyrl-RS" sz="1600" dirty="0"/>
              <a:t>пренета средства из ранијих година у износу од </a:t>
            </a:r>
            <a:r>
              <a:rPr lang="en-US" sz="1600" dirty="0" smtClean="0"/>
              <a:t>39</a:t>
            </a:r>
            <a:r>
              <a:rPr lang="sr-Cyrl-RS" sz="1600" dirty="0" smtClean="0"/>
              <a:t>.</a:t>
            </a:r>
            <a:r>
              <a:rPr lang="en-US" sz="1600" dirty="0" smtClean="0"/>
              <a:t>000</a:t>
            </a:r>
            <a:r>
              <a:rPr lang="sr-Cyrl-RS" sz="1600" dirty="0" smtClean="0"/>
              <a:t>.</a:t>
            </a:r>
            <a:r>
              <a:rPr lang="en-US" sz="1600" dirty="0" smtClean="0"/>
              <a:t>000</a:t>
            </a:r>
            <a:r>
              <a:rPr lang="sr-Cyrl-RS" sz="1600" dirty="0" smtClean="0"/>
              <a:t>,00 </a:t>
            </a:r>
            <a:r>
              <a:rPr lang="sr-Cyrl-RS" sz="1600" dirty="0"/>
              <a:t>динара и</a:t>
            </a:r>
            <a:r>
              <a:rPr lang="sr-Cyrl-RS" sz="1600" dirty="0">
                <a:solidFill>
                  <a:srgbClr val="FF0000"/>
                </a:solidFill>
              </a:rPr>
              <a:t> </a:t>
            </a:r>
            <a:r>
              <a:rPr lang="sr-Cyrl-RS" sz="1600" dirty="0"/>
              <a:t>средства из осталих извора </a:t>
            </a:r>
            <a:r>
              <a:rPr lang="en-US" sz="1600" dirty="0" smtClean="0"/>
              <a:t>11</a:t>
            </a:r>
            <a:r>
              <a:rPr lang="sr-Cyrl-RS" sz="1600" dirty="0" smtClean="0"/>
              <a:t>.</a:t>
            </a:r>
            <a:r>
              <a:rPr lang="en-US" sz="1600" dirty="0" smtClean="0"/>
              <a:t>880</a:t>
            </a:r>
            <a:r>
              <a:rPr lang="sr-Cyrl-RS" sz="1600" dirty="0" smtClean="0"/>
              <a:t>.</a:t>
            </a:r>
            <a:r>
              <a:rPr lang="en-US" sz="1600" dirty="0" smtClean="0"/>
              <a:t>000</a:t>
            </a:r>
            <a:r>
              <a:rPr lang="sr-Cyrl-RS" sz="1600" dirty="0" smtClean="0"/>
              <a:t>,00 </a:t>
            </a:r>
            <a:r>
              <a:rPr lang="sr-Cyrl-RS" sz="1600" dirty="0"/>
              <a:t>динара.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785862972"/>
              </p:ext>
            </p:extLst>
          </p:nvPr>
        </p:nvGraphicFramePr>
        <p:xfrm>
          <a:off x="571472" y="4365104"/>
          <a:ext cx="8032976" cy="1839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quals 6">
            <a:extLst>
              <a:ext uri="{FF2B5EF4-FFF2-40B4-BE49-F238E27FC236}">
                <a16:creationId xmlns:a16="http://schemas.microsoft.com/office/drawing/2014/main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/>
              <a:t> </a:t>
            </a:r>
            <a:r>
              <a:rPr lang="sr-Cyrl-RS" sz="4400" b="1" dirty="0" smtClean="0"/>
              <a:t>561.715.303,00 дин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04473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3890768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73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прихода и примања за </a:t>
            </a:r>
            <a:r>
              <a:rPr lang="sr-Cyrl-RS" sz="3000" b="1" dirty="0" smtClean="0"/>
              <a:t>202</a:t>
            </a:r>
            <a:r>
              <a:rPr lang="sr-Cyrl-RS" sz="3000" b="1" dirty="0"/>
              <a:t>5</a:t>
            </a:r>
            <a:r>
              <a:rPr lang="sr-Cyrl-RS" sz="3000" b="1" dirty="0" smtClean="0"/>
              <a:t>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91281895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Oval 3"/>
          <p:cNvSpPr/>
          <p:nvPr/>
        </p:nvSpPr>
        <p:spPr>
          <a:xfrm>
            <a:off x="5905128" y="2395013"/>
            <a:ext cx="1296144" cy="129614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900" dirty="0" smtClean="0">
                <a:solidFill>
                  <a:schemeClr val="tx1"/>
                </a:solidFill>
              </a:rPr>
              <a:t>Порез на имовину</a:t>
            </a:r>
          </a:p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43</a:t>
            </a:r>
            <a:r>
              <a:rPr lang="sr-Cyrl-RS" sz="900" dirty="0" smtClean="0">
                <a:solidFill>
                  <a:schemeClr val="tx1"/>
                </a:solidFill>
              </a:rPr>
              <a:t>.</a:t>
            </a:r>
            <a:r>
              <a:rPr lang="en-US" sz="900" dirty="0" smtClean="0">
                <a:solidFill>
                  <a:schemeClr val="tx1"/>
                </a:solidFill>
              </a:rPr>
              <a:t>861</a:t>
            </a:r>
            <a:r>
              <a:rPr lang="sr-Cyrl-RS" sz="900" dirty="0" smtClean="0">
                <a:solidFill>
                  <a:schemeClr val="tx1"/>
                </a:solidFill>
              </a:rPr>
              <a:t>.000,00 динара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279851" y="3403959"/>
            <a:ext cx="1368152" cy="126322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900" dirty="0" smtClean="0">
                <a:solidFill>
                  <a:schemeClr val="tx1"/>
                </a:solidFill>
              </a:rPr>
              <a:t>Порези на добра и услуге</a:t>
            </a:r>
          </a:p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16</a:t>
            </a:r>
            <a:r>
              <a:rPr lang="sr-Cyrl-RS" sz="900" dirty="0" smtClean="0">
                <a:solidFill>
                  <a:schemeClr val="tx1"/>
                </a:solidFill>
              </a:rPr>
              <a:t>.</a:t>
            </a:r>
            <a:r>
              <a:rPr lang="en-US" sz="900" dirty="0" smtClean="0">
                <a:solidFill>
                  <a:schemeClr val="tx1"/>
                </a:solidFill>
              </a:rPr>
              <a:t>011</a:t>
            </a:r>
            <a:r>
              <a:rPr lang="sr-Cyrl-RS" sz="900" dirty="0" smtClean="0">
                <a:solidFill>
                  <a:schemeClr val="tx1"/>
                </a:solidFill>
              </a:rPr>
              <a:t>.000,00 динара</a:t>
            </a:r>
            <a:endParaRPr lang="en-US" sz="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5b7 xmlns="934e4f6f-c740-4e49-838d-10594e3f873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1DB5488F8A3A4FBFF3F075976528E0" ma:contentTypeVersion="7" ma:contentTypeDescription="Create a new document." ma:contentTypeScope="" ma:versionID="2c04ddfa2f56fad5ccd768ef06c59c72">
  <xsd:schema xmlns:xsd="http://www.w3.org/2001/XMLSchema" xmlns:xs="http://www.w3.org/2001/XMLSchema" xmlns:p="http://schemas.microsoft.com/office/2006/metadata/properties" xmlns:ns2="934e4f6f-c740-4e49-838d-10594e3f873c" targetNamespace="http://schemas.microsoft.com/office/2006/metadata/properties" ma:root="true" ma:fieldsID="8130c621a27252918d73286d6f28d563" ns2:_="">
    <xsd:import namespace="934e4f6f-c740-4e49-838d-10594e3f87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p5b7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e4f6f-c740-4e49-838d-10594e3f87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p5b7" ma:index="14" nillable="true" ma:displayName="Number" ma:internalName="p5b7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139D4E-A633-45DF-BE44-F5A0ED2D976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5CF0692-5A2C-4794-9CAF-6478EEE9EEC6}">
  <ds:schemaRefs>
    <ds:schemaRef ds:uri="http://purl.org/dc/elements/1.1/"/>
    <ds:schemaRef ds:uri="http://purl.org/dc/terms/"/>
    <ds:schemaRef ds:uri="934e4f6f-c740-4e49-838d-10594e3f873c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2D0BA65-3F88-4AB5-87A4-35CC7F6B16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4e4f6f-c740-4e49-838d-10594e3f87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1272</TotalTime>
  <Words>1866</Words>
  <Application>Microsoft Office PowerPoint</Application>
  <PresentationFormat>On-screen Show (4:3)</PresentationFormat>
  <Paragraphs>409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Custom Design</vt:lpstr>
      <vt:lpstr> ОПШТИНА МЕРОШИНА</vt:lpstr>
      <vt:lpstr>Увод</vt:lpstr>
      <vt:lpstr>Ко се финансира из буџета?</vt:lpstr>
      <vt:lpstr>Како настаје буџет општине?</vt:lpstr>
      <vt:lpstr>Ко учествује у буџетском процесу?</vt:lpstr>
      <vt:lpstr>На основу чега се доноси буџет?</vt:lpstr>
      <vt:lpstr>Како се пуни општинска каса?</vt:lpstr>
      <vt:lpstr>Шта су приходи и примања буџета?</vt:lpstr>
      <vt:lpstr>Структура планираних прихода и примања за 2025. годину</vt:lpstr>
      <vt:lpstr>На шта се троше јавна средства?</vt:lpstr>
      <vt:lpstr>PowerPoint Presentation</vt:lpstr>
      <vt:lpstr>Структура пројектованих расхода и издатака буџета за 2025.годину</vt:lpstr>
      <vt:lpstr>Планирани расходи буџета по програмима</vt:lpstr>
      <vt:lpstr>Планирани расходи буџета по програмима</vt:lpstr>
      <vt:lpstr>Планирани расходи буџета расподељени по директним и индиректним буџетским корисницима</vt:lpstr>
      <vt:lpstr>Најважнији планирани капитални пројекти</vt:lpstr>
      <vt:lpstr>Учешће грађана у буџетском процесу</vt:lpstr>
      <vt:lpstr>Табела грађана на предложене пројекте локалне самоуправе</vt:lpstr>
      <vt:lpstr>Такође, учешћем у анкети, грађанима је дата могућност да сами изнесу своје идеје за пројекат, односно да лично дају предлоге који би могли живот у њиховом насељу учинити бољим и квалитетнијим. </vt:lpstr>
      <vt:lpstr>Добро утврђен буџет је предуслов за реализацију јавних политика, стога позивамо све наше суграђане да се одговорно укључе у буџетске процесе  и допринесу ефективној,економичној и ефикасној употреби јавних средстава у остваривању циљева који су овим буџетом постављени.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jelenacubrilo@gmail.com</dc:creator>
  <cp:lastModifiedBy>Dragan Jovanovic</cp:lastModifiedBy>
  <cp:revision>147</cp:revision>
  <cp:lastPrinted>2024-02-20T09:43:01Z</cp:lastPrinted>
  <dcterms:created xsi:type="dcterms:W3CDTF">2020-12-04T11:30:34Z</dcterms:created>
  <dcterms:modified xsi:type="dcterms:W3CDTF">2024-11-25T09:06:46Z</dcterms:modified>
</cp:coreProperties>
</file>