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4"/>
  </p:sldMasterIdLst>
  <p:notesMasterIdLst>
    <p:notesMasterId r:id="rId25"/>
  </p:notesMasterIdLst>
  <p:handoutMasterIdLst>
    <p:handoutMasterId r:id="rId26"/>
  </p:handoutMasterIdLst>
  <p:sldIdLst>
    <p:sldId id="256" r:id="rId5"/>
    <p:sldId id="295" r:id="rId6"/>
    <p:sldId id="275" r:id="rId7"/>
    <p:sldId id="262" r:id="rId8"/>
    <p:sldId id="287" r:id="rId9"/>
    <p:sldId id="261" r:id="rId10"/>
    <p:sldId id="263" r:id="rId11"/>
    <p:sldId id="284" r:id="rId12"/>
    <p:sldId id="264" r:id="rId13"/>
    <p:sldId id="266" r:id="rId14"/>
    <p:sldId id="285" r:id="rId15"/>
    <p:sldId id="296" r:id="rId16"/>
    <p:sldId id="271" r:id="rId17"/>
    <p:sldId id="297" r:id="rId18"/>
    <p:sldId id="273" r:id="rId19"/>
    <p:sldId id="274" r:id="rId20"/>
    <p:sldId id="299" r:id="rId21"/>
    <p:sldId id="300" r:id="rId22"/>
    <p:sldId id="301" r:id="rId23"/>
    <p:sldId id="302" r:id="rId24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risnik" initials="K" lastIdx="2" clrIdx="0"/>
  <p:cmAuthor id="1" name="Mirjana Knezevic" initials="MK" lastIdx="12" clrIdx="1">
    <p:extLst>
      <p:ext uri="{19B8F6BF-5375-455C-9EA6-DF929625EA0E}">
        <p15:presenceInfo xmlns:p15="http://schemas.microsoft.com/office/powerpoint/2012/main" userId="S-1-5-21-3213289721-1927786710-1971543238-2777" providerId="AD"/>
      </p:ext>
    </p:extLst>
  </p:cmAuthor>
  <p:cmAuthor id="2" name="Milena Radomirovic" initials="MR" lastIdx="24" clrIdx="2">
    <p:extLst>
      <p:ext uri="{19B8F6BF-5375-455C-9EA6-DF929625EA0E}">
        <p15:presenceInfo xmlns:p15="http://schemas.microsoft.com/office/powerpoint/2012/main" userId="S-1-5-21-3213289721-1927786710-1971543238-2751" providerId="AD"/>
      </p:ext>
    </p:extLst>
  </p:cmAuthor>
  <p:cmAuthor id="3" name="Tatjana Milivojevic" initials="TM" lastIdx="13" clrIdx="3">
    <p:extLst>
      <p:ext uri="{19B8F6BF-5375-455C-9EA6-DF929625EA0E}">
        <p15:presenceInfo xmlns:p15="http://schemas.microsoft.com/office/powerpoint/2012/main" userId="S-1-5-21-3988269000-3947341290-2979681626-13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B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94" autoAdjust="0"/>
    <p:restoredTop sz="89852" autoAdjust="0"/>
  </p:normalViewPr>
  <p:slideViewPr>
    <p:cSldViewPr>
      <p:cViewPr varScale="1">
        <p:scale>
          <a:sx n="114" d="100"/>
          <a:sy n="114" d="100"/>
        </p:scale>
        <p:origin x="139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553B-496A-8AE6-31421DFE06A9}"/>
              </c:ext>
            </c:extLst>
          </c:dPt>
          <c:dPt>
            <c:idx val="1"/>
            <c:bubble3D val="0"/>
            <c:explosion val="1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2-553B-496A-8AE6-31421DFE06A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553B-496A-8AE6-31421DFE06A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4-553B-496A-8AE6-31421DFE06A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553B-496A-8AE6-31421DFE06A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6-553B-496A-8AE6-31421DFE06A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553B-496A-8AE6-31421DFE06A9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8-553B-496A-8AE6-31421DFE06A9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553B-496A-8AE6-31421DFE06A9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A-553B-496A-8AE6-31421DFE06A9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553B-496A-8AE6-31421DFE06A9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C-553B-496A-8AE6-31421DFE06A9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D-553B-496A-8AE6-31421DFE06A9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E-553B-496A-8AE6-31421DFE06A9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F-553B-496A-8AE6-31421DFE06A9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0-553B-496A-8AE6-31421DFE06A9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1-392E-4043-AA4A-D2EF3CC75790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75F96048-D09B-40E3-90F9-685D1E13AF66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53B-496A-8AE6-31421DFE06A9}"/>
                </c:ext>
              </c:extLst>
            </c:dLbl>
            <c:dLbl>
              <c:idx val="1"/>
              <c:layout>
                <c:manualLayout>
                  <c:x val="-5.7482137649460481E-2"/>
                  <c:y val="8.329282273113919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9,35%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553B-496A-8AE6-31421DFE06A9}"/>
                </c:ext>
              </c:extLst>
            </c:dLbl>
            <c:dLbl>
              <c:idx val="2"/>
              <c:layout>
                <c:manualLayout>
                  <c:x val="-5.1987581413434431E-2"/>
                  <c:y val="9.8230713124315319E-2"/>
                </c:manualLayout>
              </c:layout>
              <c:tx>
                <c:rich>
                  <a:bodyPr/>
                  <a:lstStyle/>
                  <a:p>
                    <a:fld id="{56C17DDF-8A9F-436F-B55C-90816AF2BF97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53B-496A-8AE6-31421DFE06A9}"/>
                </c:ext>
              </c:extLst>
            </c:dLbl>
            <c:dLbl>
              <c:idx val="3"/>
              <c:layout>
                <c:manualLayout>
                  <c:x val="-8.664102751045008E-2"/>
                  <c:y val="0.11402463533700895"/>
                </c:manualLayout>
              </c:layout>
              <c:tx>
                <c:rich>
                  <a:bodyPr/>
                  <a:lstStyle/>
                  <a:p>
                    <a:fld id="{C57AEF7C-2086-43F0-B8D5-8FD770D06D96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553B-496A-8AE6-31421DFE06A9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A69132A1-425C-4A9F-8FE6-199B6DD113F5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53B-496A-8AE6-31421DFE06A9}"/>
                </c:ext>
              </c:extLst>
            </c:dLbl>
            <c:dLbl>
              <c:idx val="5"/>
              <c:layout>
                <c:manualLayout>
                  <c:x val="-0.15070149217458934"/>
                  <c:y val="0.16590742268781636"/>
                </c:manualLayout>
              </c:layout>
              <c:tx>
                <c:rich>
                  <a:bodyPr/>
                  <a:lstStyle/>
                  <a:p>
                    <a:fld id="{D9BAADA6-6040-4ED7-AED7-FEA519A32AD2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553B-496A-8AE6-31421DFE06A9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fld id="{EF59ECBC-42E2-466E-B68D-12E1FAC04C0B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553B-496A-8AE6-31421DFE06A9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fld id="{8E4DC100-67D7-453A-B417-1BF7BB3720F8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553B-496A-8AE6-31421DFE06A9}"/>
                </c:ext>
              </c:extLst>
            </c:dLbl>
            <c:dLbl>
              <c:idx val="8"/>
              <c:layout>
                <c:manualLayout>
                  <c:x val="-8.0398804316127156E-2"/>
                  <c:y val="-0.19173104924325937"/>
                </c:manualLayout>
              </c:layout>
              <c:tx>
                <c:rich>
                  <a:bodyPr/>
                  <a:lstStyle/>
                  <a:p>
                    <a:fld id="{F5AB6FDF-7797-4CBB-BD52-300B18EFBC60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553B-496A-8AE6-31421DFE06A9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53B-496A-8AE6-31421DFE06A9}"/>
                </c:ext>
              </c:extLst>
            </c:dLbl>
            <c:dLbl>
              <c:idx val="10"/>
              <c:layout>
                <c:manualLayout>
                  <c:x val="-2.7596237970253717E-2"/>
                  <c:y val="-0.22400232908612339"/>
                </c:manualLayout>
              </c:layout>
              <c:tx>
                <c:rich>
                  <a:bodyPr/>
                  <a:lstStyle/>
                  <a:p>
                    <a:fld id="{93753E7F-BDE1-4690-BC58-F762FA8CB367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553B-496A-8AE6-31421DFE06A9}"/>
                </c:ext>
              </c:extLst>
            </c:dLbl>
            <c:dLbl>
              <c:idx val="11"/>
              <c:layout/>
              <c:tx>
                <c:rich>
                  <a:bodyPr/>
                  <a:lstStyle/>
                  <a:p>
                    <a:fld id="{68986CCE-196A-4FFE-B711-1FD1A7A212CE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553B-496A-8AE6-31421DFE06A9}"/>
                </c:ext>
              </c:extLst>
            </c:dLbl>
            <c:dLbl>
              <c:idx val="12"/>
              <c:layout/>
              <c:tx>
                <c:rich>
                  <a:bodyPr/>
                  <a:lstStyle/>
                  <a:p>
                    <a:fld id="{53E51FEB-49D2-4184-9D7C-06CAEE188E3E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553B-496A-8AE6-31421DFE06A9}"/>
                </c:ext>
              </c:extLst>
            </c:dLbl>
            <c:dLbl>
              <c:idx val="13"/>
              <c:layout/>
              <c:tx>
                <c:rich>
                  <a:bodyPr/>
                  <a:lstStyle/>
                  <a:p>
                    <a:fld id="{C778C8F4-6298-4347-8B30-69F5B2C70E41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553B-496A-8AE6-31421DFE06A9}"/>
                </c:ext>
              </c:extLst>
            </c:dLbl>
            <c:dLbl>
              <c:idx val="14"/>
              <c:layout/>
              <c:tx>
                <c:rich>
                  <a:bodyPr/>
                  <a:lstStyle/>
                  <a:p>
                    <a:fld id="{21602893-8C94-426D-8893-7D135990FA16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553B-496A-8AE6-31421DFE06A9}"/>
                </c:ext>
              </c:extLst>
            </c:dLbl>
            <c:dLbl>
              <c:idx val="15"/>
              <c:layout>
                <c:manualLayout>
                  <c:x val="3.814729756002716E-2"/>
                  <c:y val="0.14834293939781232"/>
                </c:manualLayout>
              </c:layout>
              <c:tx>
                <c:rich>
                  <a:bodyPr/>
                  <a:lstStyle/>
                  <a:p>
                    <a:fld id="{E867C064-27EB-4AEB-9BA9-13137313C343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0-553B-496A-8AE6-31421DFE06A9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Sheet1!$A$2:$A$18</c:f>
              <c:strCache>
                <c:ptCount val="17"/>
                <c:pt idx="0">
                  <c:v>Програм 1. Становање, урбанизам и просторно планирање 0.85%</c:v>
                </c:pt>
                <c:pt idx="1">
                  <c:v>Програм 2. Комуналне делатности 7.83%</c:v>
                </c:pt>
                <c:pt idx="2">
                  <c:v>Програм 3. Локални економски развој 0.14%</c:v>
                </c:pt>
                <c:pt idx="3">
                  <c:v>Програм 4. Развој туризма 1.40%</c:v>
                </c:pt>
                <c:pt idx="4">
                  <c:v>Програм 5. Пољопривреда и рурални развој 0.91%</c:v>
                </c:pt>
                <c:pt idx="5">
                  <c:v>Програм 6. Заштита животне средине 1.30%</c:v>
                </c:pt>
                <c:pt idx="6">
                  <c:v>Програм 7. Организација саобраћаја и саобраћајна инфраструктура 5.79%</c:v>
                </c:pt>
                <c:pt idx="7">
                  <c:v>Програм 8. Предшколско васпитање и образовање 13.92%</c:v>
                </c:pt>
                <c:pt idx="8">
                  <c:v>Програм 9. Основно образовање и васпитање 9.45%</c:v>
                </c:pt>
                <c:pt idx="9">
                  <c:v>Програм 10. Средње образовање и васпитање 0%</c:v>
                </c:pt>
                <c:pt idx="10">
                  <c:v>Програм 11. Социјална и дечија заштита 5.98%</c:v>
                </c:pt>
                <c:pt idx="11">
                  <c:v>Програм 12. Здравствена заштита 1.78%</c:v>
                </c:pt>
                <c:pt idx="12">
                  <c:v>Програм 13. Развој културе и информисања 5.86%</c:v>
                </c:pt>
                <c:pt idx="13">
                  <c:v>Програм 14. Развој спорта и омладине 1.78%</c:v>
                </c:pt>
                <c:pt idx="14">
                  <c:v>Програм 15. Опште услуге локалне самоуправе 31.93%</c:v>
                </c:pt>
                <c:pt idx="15">
                  <c:v>Програм 16. Политички систем локалне самоуправе  6.69%</c:v>
                </c:pt>
                <c:pt idx="16">
                  <c:v>Програм 17. Енергетска ефикасност и обновљиви извори енергије5.50%</c:v>
                </c:pt>
              </c:strCache>
            </c:strRef>
          </c:cat>
          <c:val>
            <c:numRef>
              <c:f>Sheet1!$B$2:$B$18</c:f>
              <c:numCache>
                <c:formatCode>0.00%</c:formatCode>
                <c:ptCount val="17"/>
                <c:pt idx="0">
                  <c:v>8.5000000000000006E-3</c:v>
                </c:pt>
                <c:pt idx="1">
                  <c:v>7.8299999999999995E-2</c:v>
                </c:pt>
                <c:pt idx="2">
                  <c:v>1.4E-3</c:v>
                </c:pt>
                <c:pt idx="3">
                  <c:v>1.4E-2</c:v>
                </c:pt>
                <c:pt idx="4">
                  <c:v>9.1000000000000004E-3</c:v>
                </c:pt>
                <c:pt idx="5">
                  <c:v>1.2999999999999999E-2</c:v>
                </c:pt>
                <c:pt idx="6">
                  <c:v>5.79E-2</c:v>
                </c:pt>
                <c:pt idx="7">
                  <c:v>0.13919999999999999</c:v>
                </c:pt>
                <c:pt idx="8">
                  <c:v>9.4500000000000001E-2</c:v>
                </c:pt>
                <c:pt idx="9" formatCode="0%">
                  <c:v>0</c:v>
                </c:pt>
                <c:pt idx="10">
                  <c:v>5.9799999999999999E-2</c:v>
                </c:pt>
                <c:pt idx="11">
                  <c:v>1.78E-2</c:v>
                </c:pt>
                <c:pt idx="12">
                  <c:v>5.8599999999999999E-2</c:v>
                </c:pt>
                <c:pt idx="13">
                  <c:v>1.78E-2</c:v>
                </c:pt>
                <c:pt idx="14">
                  <c:v>0.31929999999999997</c:v>
                </c:pt>
                <c:pt idx="15">
                  <c:v>6.6900000000000001E-2</c:v>
                </c:pt>
                <c:pt idx="16">
                  <c:v>5.5E-2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3B-496A-8AE6-31421DFE06A9}"/>
            </c:ext>
          </c:extLst>
        </c:ser>
        <c:dLbls>
          <c:dLblPos val="ctr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9"/>
        <c:delete val="1"/>
      </c:legendEntry>
      <c:layout>
        <c:manualLayout>
          <c:xMode val="edge"/>
          <c:yMode val="edge"/>
          <c:x val="0.62114343345970646"/>
          <c:y val="0"/>
          <c:w val="0.37731335666375043"/>
          <c:h val="1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15701C-9177-4F63-BC4A-2A3F58667EEF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D04F37-85A8-4736-987B-C65A16E753DF}">
      <dgm:prSet phldrT="[Text]" custT="1"/>
      <dgm:spPr>
        <a:solidFill>
          <a:srgbClr val="00B050"/>
        </a:solidFill>
      </dgm:spPr>
      <dgm:t>
        <a:bodyPr/>
        <a:lstStyle/>
        <a:p>
          <a:r>
            <a:rPr lang="sr-Cyrl-RS" sz="1600" dirty="0"/>
            <a:t>Општинска управа</a:t>
          </a:r>
        </a:p>
        <a:p>
          <a:r>
            <a:rPr lang="sr-Cyrl-RS" sz="1600" dirty="0" smtClean="0"/>
            <a:t>Председник </a:t>
          </a:r>
          <a:r>
            <a:rPr lang="sr-Cyrl-RS" sz="1600" dirty="0"/>
            <a:t>општине</a:t>
          </a:r>
        </a:p>
        <a:p>
          <a:r>
            <a:rPr lang="sr-Cyrl-RS" sz="1600" dirty="0"/>
            <a:t>Општинско  веће </a:t>
          </a:r>
        </a:p>
        <a:p>
          <a:r>
            <a:rPr lang="sr-Cyrl-RS" sz="1600" dirty="0"/>
            <a:t>Скупштина </a:t>
          </a:r>
          <a:r>
            <a:rPr lang="sr-Cyrl-RS" sz="1600" dirty="0" smtClean="0"/>
            <a:t>општине</a:t>
          </a:r>
        </a:p>
        <a:p>
          <a:r>
            <a:rPr lang="sr-Cyrl-RS" sz="1600" dirty="0" smtClean="0"/>
            <a:t>Општинско правобранилаштво</a:t>
          </a:r>
          <a:endParaRPr lang="sr-Cyrl-RS" sz="1600" dirty="0"/>
        </a:p>
      </dgm:t>
    </dgm:pt>
    <dgm:pt modelId="{5EF0D46A-B998-45D9-BE84-B88288A3455A}" type="parTrans" cxnId="{8132406A-FEC2-47D3-92A5-198F9BF4DB6B}">
      <dgm:prSet/>
      <dgm:spPr/>
      <dgm:t>
        <a:bodyPr/>
        <a:lstStyle/>
        <a:p>
          <a:endParaRPr lang="en-US"/>
        </a:p>
      </dgm:t>
    </dgm:pt>
    <dgm:pt modelId="{D3D7414D-A0EC-4776-9C1B-2828FCAA13DF}" type="sibTrans" cxnId="{8132406A-FEC2-47D3-92A5-198F9BF4DB6B}">
      <dgm:prSet/>
      <dgm:spPr/>
      <dgm:t>
        <a:bodyPr/>
        <a:lstStyle/>
        <a:p>
          <a:endParaRPr lang="en-US"/>
        </a:p>
      </dgm:t>
    </dgm:pt>
    <dgm:pt modelId="{C8F2A349-D54D-4B85-BD78-BA70A66CB9EA}">
      <dgm:prSet phldrT="[Text]" custT="1"/>
      <dgm:spPr>
        <a:solidFill>
          <a:srgbClr val="FFC000"/>
        </a:solidFill>
      </dgm:spPr>
      <dgm:t>
        <a:bodyPr/>
        <a:lstStyle/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Предшколска установа</a:t>
          </a:r>
        </a:p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Месне заједнице</a:t>
          </a:r>
        </a:p>
        <a:p>
          <a:r>
            <a:rPr lang="sr-Cyrl-RS" sz="1100" dirty="0" smtClean="0">
              <a:solidFill>
                <a:schemeClr val="accent1">
                  <a:lumMod val="75000"/>
                </a:schemeClr>
              </a:solidFill>
            </a:rPr>
            <a:t>Установа </a:t>
          </a:r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културе</a:t>
          </a:r>
        </a:p>
        <a:p>
          <a:r>
            <a:rPr lang="sr-Cyrl-RS" sz="1100" dirty="0" smtClean="0">
              <a:solidFill>
                <a:schemeClr val="accent1">
                  <a:lumMod val="75000"/>
                </a:schemeClr>
              </a:solidFill>
            </a:rPr>
            <a:t>Туристичка организација општине Мерошина</a:t>
          </a:r>
          <a:endParaRPr lang="sr-Cyrl-RS" sz="1100" dirty="0">
            <a:solidFill>
              <a:schemeClr val="accent1">
                <a:lumMod val="75000"/>
              </a:schemeClr>
            </a:solidFill>
          </a:endParaRPr>
        </a:p>
        <a:p>
          <a:r>
            <a:rPr lang="sr-Cyrl-RS" sz="1100" dirty="0" smtClean="0">
              <a:solidFill>
                <a:schemeClr val="accent1">
                  <a:lumMod val="75000"/>
                </a:schemeClr>
              </a:solidFill>
            </a:rPr>
            <a:t> </a:t>
          </a:r>
          <a:endParaRPr lang="sr-Cyrl-RS" sz="1100" dirty="0">
            <a:solidFill>
              <a:schemeClr val="accent1">
                <a:lumMod val="75000"/>
              </a:schemeClr>
            </a:solidFill>
          </a:endParaRPr>
        </a:p>
      </dgm:t>
    </dgm:pt>
    <dgm:pt modelId="{A965CD0E-CB5C-406E-AFDD-63697CFB0404}" type="parTrans" cxnId="{D9932761-9BDF-4FD0-8911-4ABD16EE8703}">
      <dgm:prSet/>
      <dgm:spPr/>
      <dgm:t>
        <a:bodyPr/>
        <a:lstStyle/>
        <a:p>
          <a:endParaRPr lang="en-US"/>
        </a:p>
      </dgm:t>
    </dgm:pt>
    <dgm:pt modelId="{FDA33D62-3016-4584-BF43-2DBBB14A066A}" type="sibTrans" cxnId="{D9932761-9BDF-4FD0-8911-4ABD16EE8703}">
      <dgm:prSet/>
      <dgm:spPr/>
      <dgm:t>
        <a:bodyPr/>
        <a:lstStyle/>
        <a:p>
          <a:endParaRPr lang="en-US"/>
        </a:p>
      </dgm:t>
    </dgm:pt>
    <dgm:pt modelId="{9621BB6C-CCFC-4987-A70A-BF11FC47FFCC}">
      <dgm:prSet phldrT="[Text]" custT="1"/>
      <dgm:spPr>
        <a:solidFill>
          <a:srgbClr val="00B0F0"/>
        </a:solidFill>
      </dgm:spPr>
      <dgm:t>
        <a:bodyPr/>
        <a:lstStyle/>
        <a:p>
          <a:r>
            <a:rPr lang="sr-Cyrl-RS" sz="1200" dirty="0" smtClean="0">
              <a:solidFill>
                <a:schemeClr val="tx1"/>
              </a:solidFill>
            </a:rPr>
            <a:t>Основна школа </a:t>
          </a:r>
          <a:endParaRPr lang="sr-Cyrl-RS" sz="1200" dirty="0">
            <a:solidFill>
              <a:schemeClr val="tx1"/>
            </a:solidFill>
          </a:endParaRPr>
        </a:p>
        <a:p>
          <a:r>
            <a:rPr lang="sr-Cyrl-RS" sz="1200" dirty="0">
              <a:solidFill>
                <a:schemeClr val="tx1"/>
              </a:solidFill>
            </a:rPr>
            <a:t>Дом здравља</a:t>
          </a:r>
          <a:endParaRPr lang="en-US" sz="1200" dirty="0">
            <a:solidFill>
              <a:schemeClr val="tx1"/>
            </a:solidFill>
          </a:endParaRPr>
        </a:p>
      </dgm:t>
    </dgm:pt>
    <dgm:pt modelId="{A38DE29F-85F5-4579-AADA-99391004BA45}" type="parTrans" cxnId="{37DBBC31-0F9C-4EEF-B983-1B1BD8728434}">
      <dgm:prSet/>
      <dgm:spPr/>
      <dgm:t>
        <a:bodyPr/>
        <a:lstStyle/>
        <a:p>
          <a:endParaRPr lang="en-US"/>
        </a:p>
      </dgm:t>
    </dgm:pt>
    <dgm:pt modelId="{26D4FA14-60D5-40E5-B665-764CA26A018F}" type="sibTrans" cxnId="{37DBBC31-0F9C-4EEF-B983-1B1BD8728434}">
      <dgm:prSet/>
      <dgm:spPr/>
      <dgm:t>
        <a:bodyPr/>
        <a:lstStyle/>
        <a:p>
          <a:endParaRPr lang="en-US"/>
        </a:p>
      </dgm:t>
    </dgm:pt>
    <dgm:pt modelId="{EC086DEB-01FD-4650-84A6-3248233D6869}">
      <dgm:prSet phldrT="[Text]"/>
      <dgm:spPr/>
      <dgm:t>
        <a:bodyPr/>
        <a:lstStyle/>
        <a:p>
          <a:endParaRPr lang="en-US"/>
        </a:p>
      </dgm:t>
    </dgm:pt>
    <dgm:pt modelId="{D8E22DAB-5022-49AE-91A6-20DF1C7017B2}" type="parTrans" cxnId="{487FD65B-B6F4-4CE6-AC18-CBA1C7BC6CD8}">
      <dgm:prSet/>
      <dgm:spPr/>
      <dgm:t>
        <a:bodyPr/>
        <a:lstStyle/>
        <a:p>
          <a:endParaRPr lang="en-US"/>
        </a:p>
      </dgm:t>
    </dgm:pt>
    <dgm:pt modelId="{EBD18A8D-98B2-4C8A-B1B4-4169A0689B2C}" type="sibTrans" cxnId="{487FD65B-B6F4-4CE6-AC18-CBA1C7BC6CD8}">
      <dgm:prSet/>
      <dgm:spPr/>
      <dgm:t>
        <a:bodyPr/>
        <a:lstStyle/>
        <a:p>
          <a:endParaRPr lang="en-US"/>
        </a:p>
      </dgm:t>
    </dgm:pt>
    <dgm:pt modelId="{724C2318-F479-4174-A10E-9EC4287AD534}">
      <dgm:prSet phldrT="[Text]"/>
      <dgm:spPr/>
      <dgm:t>
        <a:bodyPr/>
        <a:lstStyle/>
        <a:p>
          <a:endParaRPr lang="en-US"/>
        </a:p>
      </dgm:t>
    </dgm:pt>
    <dgm:pt modelId="{75FF1061-0136-4D4A-8F29-8B8C5BB09E30}" type="parTrans" cxnId="{AF284A92-A842-400F-96D2-9B85FD48F842}">
      <dgm:prSet/>
      <dgm:spPr/>
      <dgm:t>
        <a:bodyPr/>
        <a:lstStyle/>
        <a:p>
          <a:endParaRPr lang="en-US"/>
        </a:p>
      </dgm:t>
    </dgm:pt>
    <dgm:pt modelId="{CF55BBF8-6284-4BA7-9983-520960D17E18}" type="sibTrans" cxnId="{AF284A92-A842-400F-96D2-9B85FD48F842}">
      <dgm:prSet/>
      <dgm:spPr/>
      <dgm:t>
        <a:bodyPr/>
        <a:lstStyle/>
        <a:p>
          <a:endParaRPr lang="en-US"/>
        </a:p>
      </dgm:t>
    </dgm:pt>
    <dgm:pt modelId="{F525C7DD-C069-4FE6-9519-29523B058512}">
      <dgm:prSet phldrT="[Text]"/>
      <dgm:spPr/>
      <dgm:t>
        <a:bodyPr/>
        <a:lstStyle/>
        <a:p>
          <a:endParaRPr lang="en-US"/>
        </a:p>
      </dgm:t>
    </dgm:pt>
    <dgm:pt modelId="{495F855C-786B-4014-ACFA-A29039643E3B}" type="parTrans" cxnId="{AF9C8EEE-81F3-442F-9504-7988DBF2C7F9}">
      <dgm:prSet/>
      <dgm:spPr/>
      <dgm:t>
        <a:bodyPr/>
        <a:lstStyle/>
        <a:p>
          <a:endParaRPr lang="en-US"/>
        </a:p>
      </dgm:t>
    </dgm:pt>
    <dgm:pt modelId="{B1936762-DD2F-4289-8425-BB02188F1FAF}" type="sibTrans" cxnId="{AF9C8EEE-81F3-442F-9504-7988DBF2C7F9}">
      <dgm:prSet/>
      <dgm:spPr/>
      <dgm:t>
        <a:bodyPr/>
        <a:lstStyle/>
        <a:p>
          <a:endParaRPr lang="en-US"/>
        </a:p>
      </dgm:t>
    </dgm:pt>
    <dgm:pt modelId="{F67C4AC6-D320-469D-8949-6AC26CBBA3A8}" type="pres">
      <dgm:prSet presAssocID="{2915701C-9177-4F63-BC4A-2A3F58667EEF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36B03C56-E57D-489D-BAA9-78BCBCF466C2}" type="pres">
      <dgm:prSet presAssocID="{BDD04F37-85A8-4736-987B-C65A16E753DF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6AE34D3E-FD5D-4402-89AF-BF559D3EC92D}" type="pres">
      <dgm:prSet presAssocID="{BDD04F37-85A8-4736-987B-C65A16E753DF}" presName="Accent1" presStyleLbl="node1" presStyleIdx="0" presStyleCnt="13"/>
      <dgm:spPr>
        <a:solidFill>
          <a:srgbClr val="FFC000"/>
        </a:solidFill>
      </dgm:spPr>
    </dgm:pt>
    <dgm:pt modelId="{8EA36E17-C808-4A8F-B550-8E3BDDE3A6F4}" type="pres">
      <dgm:prSet presAssocID="{BDD04F37-85A8-4736-987B-C65A16E753DF}" presName="Accent2" presStyleLbl="node1" presStyleIdx="1" presStyleCnt="13"/>
      <dgm:spPr>
        <a:solidFill>
          <a:srgbClr val="7030A0"/>
        </a:solidFill>
      </dgm:spPr>
    </dgm:pt>
    <dgm:pt modelId="{004949FA-7FD1-4B77-A362-5945ADA91CA9}" type="pres">
      <dgm:prSet presAssocID="{BDD04F37-85A8-4736-987B-C65A16E753DF}" presName="Accent3" presStyleLbl="node1" presStyleIdx="2" presStyleCnt="13"/>
      <dgm:spPr/>
    </dgm:pt>
    <dgm:pt modelId="{26FE1052-C82D-4BB2-8303-E4D063782600}" type="pres">
      <dgm:prSet presAssocID="{BDD04F37-85A8-4736-987B-C65A16E753DF}" presName="Accent4" presStyleLbl="node1" presStyleIdx="3" presStyleCnt="13"/>
      <dgm:spPr>
        <a:solidFill>
          <a:srgbClr val="FFFF00"/>
        </a:solidFill>
      </dgm:spPr>
    </dgm:pt>
    <dgm:pt modelId="{5B5715D4-85E8-4263-BFCE-8CF5FFF5C6FE}" type="pres">
      <dgm:prSet presAssocID="{BDD04F37-85A8-4736-987B-C65A16E753DF}" presName="Accent5" presStyleLbl="node1" presStyleIdx="4" presStyleCnt="13"/>
      <dgm:spPr>
        <a:solidFill>
          <a:srgbClr val="FFFF00"/>
        </a:solidFill>
      </dgm:spPr>
    </dgm:pt>
    <dgm:pt modelId="{6384018A-26AF-4566-8127-D62355903781}" type="pres">
      <dgm:prSet presAssocID="{BDD04F37-85A8-4736-987B-C65A16E753DF}" presName="Accent6" presStyleLbl="node1" presStyleIdx="5" presStyleCnt="13"/>
      <dgm:spPr/>
    </dgm:pt>
    <dgm:pt modelId="{3D7780BF-6503-41CB-98CA-855FDE3F921D}" type="pres">
      <dgm:prSet presAssocID="{C8F2A349-D54D-4B85-BD78-BA70A66CB9EA}" presName="Child1" presStyleLbl="node1" presStyleIdx="6" presStyleCnt="13" custScaleX="154886" custScaleY="130254" custLinFactNeighborX="-27040" custLinFactNeighborY="735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A517365-D512-4D77-9CDF-3D337BCBA867}" type="pres">
      <dgm:prSet presAssocID="{C8F2A349-D54D-4B85-BD78-BA70A66CB9EA}" presName="Accent7" presStyleCnt="0"/>
      <dgm:spPr/>
    </dgm:pt>
    <dgm:pt modelId="{D4397D2C-6DDE-4A42-9855-5F94ADD7F1F8}" type="pres">
      <dgm:prSet presAssocID="{C8F2A349-D54D-4B85-BD78-BA70A66CB9EA}" presName="AccentHold1" presStyleLbl="node1" presStyleIdx="7" presStyleCnt="13"/>
      <dgm:spPr/>
    </dgm:pt>
    <dgm:pt modelId="{DF631D91-E916-4387-97B2-68806159FA1A}" type="pres">
      <dgm:prSet presAssocID="{C8F2A349-D54D-4B85-BD78-BA70A66CB9EA}" presName="Accent8" presStyleCnt="0"/>
      <dgm:spPr/>
    </dgm:pt>
    <dgm:pt modelId="{05F66E64-01B7-46B5-8689-BB97E0438E53}" type="pres">
      <dgm:prSet presAssocID="{C8F2A349-D54D-4B85-BD78-BA70A66CB9EA}" presName="AccentHold2" presStyleLbl="node1" presStyleIdx="8" presStyleCnt="13"/>
      <dgm:spPr>
        <a:solidFill>
          <a:srgbClr val="FF0000"/>
        </a:solidFill>
      </dgm:spPr>
    </dgm:pt>
    <dgm:pt modelId="{EE054ECB-2B3F-4C89-9A19-2C63D69076BA}" type="pres">
      <dgm:prSet presAssocID="{9621BB6C-CCFC-4987-A70A-BF11FC47FFCC}" presName="Child2" presStyleLbl="node1" presStyleIdx="9" presStyleCnt="1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3210B8B-460C-4687-B7E6-4051DBCA5FBF}" type="pres">
      <dgm:prSet presAssocID="{9621BB6C-CCFC-4987-A70A-BF11FC47FFCC}" presName="Accent9" presStyleCnt="0"/>
      <dgm:spPr/>
    </dgm:pt>
    <dgm:pt modelId="{4ABBCF6F-E7DA-4CE7-A2F5-6DD06BFAA1FA}" type="pres">
      <dgm:prSet presAssocID="{9621BB6C-CCFC-4987-A70A-BF11FC47FFCC}" presName="AccentHold1" presStyleLbl="node1" presStyleIdx="10" presStyleCnt="13"/>
      <dgm:spPr>
        <a:solidFill>
          <a:schemeClr val="accent2">
            <a:lumMod val="40000"/>
            <a:lumOff val="60000"/>
          </a:schemeClr>
        </a:solidFill>
      </dgm:spPr>
    </dgm:pt>
    <dgm:pt modelId="{A1A3314E-DDD0-4BFC-8D48-830B3847C8C1}" type="pres">
      <dgm:prSet presAssocID="{9621BB6C-CCFC-4987-A70A-BF11FC47FFCC}" presName="Accent10" presStyleCnt="0"/>
      <dgm:spPr/>
    </dgm:pt>
    <dgm:pt modelId="{A4780608-C72B-40F2-A560-A83F55BD6ABF}" type="pres">
      <dgm:prSet presAssocID="{9621BB6C-CCFC-4987-A70A-BF11FC47FFCC}" presName="AccentHold2" presStyleLbl="node1" presStyleIdx="11" presStyleCnt="13"/>
      <dgm:spPr/>
    </dgm:pt>
    <dgm:pt modelId="{693C14CE-CE42-41FE-8BD3-4BD5115D8392}" type="pres">
      <dgm:prSet presAssocID="{9621BB6C-CCFC-4987-A70A-BF11FC47FFCC}" presName="Accent11" presStyleCnt="0"/>
      <dgm:spPr/>
    </dgm:pt>
    <dgm:pt modelId="{94C35534-E508-479C-BE42-766976EE223C}" type="pres">
      <dgm:prSet presAssocID="{9621BB6C-CCFC-4987-A70A-BF11FC47FFCC}" presName="AccentHold3" presStyleLbl="node1" presStyleIdx="12" presStyleCnt="13"/>
      <dgm:spPr>
        <a:solidFill>
          <a:srgbClr val="FFFF00"/>
        </a:solidFill>
      </dgm:spPr>
    </dgm:pt>
  </dgm:ptLst>
  <dgm:cxnLst>
    <dgm:cxn modelId="{D9932761-9BDF-4FD0-8911-4ABD16EE8703}" srcId="{BDD04F37-85A8-4736-987B-C65A16E753DF}" destId="{C8F2A349-D54D-4B85-BD78-BA70A66CB9EA}" srcOrd="0" destOrd="0" parTransId="{A965CD0E-CB5C-406E-AFDD-63697CFB0404}" sibTransId="{FDA33D62-3016-4584-BF43-2DBBB14A066A}"/>
    <dgm:cxn modelId="{487FD65B-B6F4-4CE6-AC18-CBA1C7BC6CD8}" srcId="{2915701C-9177-4F63-BC4A-2A3F58667EEF}" destId="{EC086DEB-01FD-4650-84A6-3248233D6869}" srcOrd="1" destOrd="0" parTransId="{D8E22DAB-5022-49AE-91A6-20DF1C7017B2}" sibTransId="{EBD18A8D-98B2-4C8A-B1B4-4169A0689B2C}"/>
    <dgm:cxn modelId="{37DBBC31-0F9C-4EEF-B983-1B1BD8728434}" srcId="{BDD04F37-85A8-4736-987B-C65A16E753DF}" destId="{9621BB6C-CCFC-4987-A70A-BF11FC47FFCC}" srcOrd="1" destOrd="0" parTransId="{A38DE29F-85F5-4579-AADA-99391004BA45}" sibTransId="{26D4FA14-60D5-40E5-B665-764CA26A018F}"/>
    <dgm:cxn modelId="{8132406A-FEC2-47D3-92A5-198F9BF4DB6B}" srcId="{2915701C-9177-4F63-BC4A-2A3F58667EEF}" destId="{BDD04F37-85A8-4736-987B-C65A16E753DF}" srcOrd="0" destOrd="0" parTransId="{5EF0D46A-B998-45D9-BE84-B88288A3455A}" sibTransId="{D3D7414D-A0EC-4776-9C1B-2828FCAA13DF}"/>
    <dgm:cxn modelId="{9489A942-2912-40DE-86AD-B3784B70E382}" type="presOf" srcId="{9621BB6C-CCFC-4987-A70A-BF11FC47FFCC}" destId="{EE054ECB-2B3F-4C89-9A19-2C63D69076BA}" srcOrd="0" destOrd="0" presId="urn:microsoft.com/office/officeart/2009/3/layout/CircleRelationship"/>
    <dgm:cxn modelId="{AF284A92-A842-400F-96D2-9B85FD48F842}" srcId="{2915701C-9177-4F63-BC4A-2A3F58667EEF}" destId="{724C2318-F479-4174-A10E-9EC4287AD534}" srcOrd="2" destOrd="0" parTransId="{75FF1061-0136-4D4A-8F29-8B8C5BB09E30}" sibTransId="{CF55BBF8-6284-4BA7-9983-520960D17E18}"/>
    <dgm:cxn modelId="{D5175900-3038-4996-A662-66E42756424E}" type="presOf" srcId="{2915701C-9177-4F63-BC4A-2A3F58667EEF}" destId="{F67C4AC6-D320-469D-8949-6AC26CBBA3A8}" srcOrd="0" destOrd="0" presId="urn:microsoft.com/office/officeart/2009/3/layout/CircleRelationship"/>
    <dgm:cxn modelId="{CAA32D14-F780-451D-9CCC-1220AF8F1DF9}" type="presOf" srcId="{BDD04F37-85A8-4736-987B-C65A16E753DF}" destId="{36B03C56-E57D-489D-BAA9-78BCBCF466C2}" srcOrd="0" destOrd="0" presId="urn:microsoft.com/office/officeart/2009/3/layout/CircleRelationship"/>
    <dgm:cxn modelId="{2B5F3744-B44A-4006-A14C-FB425643023A}" type="presOf" srcId="{C8F2A349-D54D-4B85-BD78-BA70A66CB9EA}" destId="{3D7780BF-6503-41CB-98CA-855FDE3F921D}" srcOrd="0" destOrd="0" presId="urn:microsoft.com/office/officeart/2009/3/layout/CircleRelationship"/>
    <dgm:cxn modelId="{AF9C8EEE-81F3-442F-9504-7988DBF2C7F9}" srcId="{2915701C-9177-4F63-BC4A-2A3F58667EEF}" destId="{F525C7DD-C069-4FE6-9519-29523B058512}" srcOrd="3" destOrd="0" parTransId="{495F855C-786B-4014-ACFA-A29039643E3B}" sibTransId="{B1936762-DD2F-4289-8425-BB02188F1FAF}"/>
    <dgm:cxn modelId="{F187BFC1-801A-45EA-9A06-02A210474584}" type="presParOf" srcId="{F67C4AC6-D320-469D-8949-6AC26CBBA3A8}" destId="{36B03C56-E57D-489D-BAA9-78BCBCF466C2}" srcOrd="0" destOrd="0" presId="urn:microsoft.com/office/officeart/2009/3/layout/CircleRelationship"/>
    <dgm:cxn modelId="{7BDE173C-A4BF-4268-BD2F-B179B4B47685}" type="presParOf" srcId="{F67C4AC6-D320-469D-8949-6AC26CBBA3A8}" destId="{6AE34D3E-FD5D-4402-89AF-BF559D3EC92D}" srcOrd="1" destOrd="0" presId="urn:microsoft.com/office/officeart/2009/3/layout/CircleRelationship"/>
    <dgm:cxn modelId="{0FAA7E33-3E61-4943-B769-45B35FF93A33}" type="presParOf" srcId="{F67C4AC6-D320-469D-8949-6AC26CBBA3A8}" destId="{8EA36E17-C808-4A8F-B550-8E3BDDE3A6F4}" srcOrd="2" destOrd="0" presId="urn:microsoft.com/office/officeart/2009/3/layout/CircleRelationship"/>
    <dgm:cxn modelId="{702B55D0-30E0-41DD-8AA2-A9627F7F6174}" type="presParOf" srcId="{F67C4AC6-D320-469D-8949-6AC26CBBA3A8}" destId="{004949FA-7FD1-4B77-A362-5945ADA91CA9}" srcOrd="3" destOrd="0" presId="urn:microsoft.com/office/officeart/2009/3/layout/CircleRelationship"/>
    <dgm:cxn modelId="{F508C29A-A0C9-40C8-9597-84B70A20ACAE}" type="presParOf" srcId="{F67C4AC6-D320-469D-8949-6AC26CBBA3A8}" destId="{26FE1052-C82D-4BB2-8303-E4D063782600}" srcOrd="4" destOrd="0" presId="urn:microsoft.com/office/officeart/2009/3/layout/CircleRelationship"/>
    <dgm:cxn modelId="{7C08AB6D-72AF-4055-A37B-0E1FA982D5F4}" type="presParOf" srcId="{F67C4AC6-D320-469D-8949-6AC26CBBA3A8}" destId="{5B5715D4-85E8-4263-BFCE-8CF5FFF5C6FE}" srcOrd="5" destOrd="0" presId="urn:microsoft.com/office/officeart/2009/3/layout/CircleRelationship"/>
    <dgm:cxn modelId="{3152A75F-1441-4FF5-8D5D-4FC5F1F3C11B}" type="presParOf" srcId="{F67C4AC6-D320-469D-8949-6AC26CBBA3A8}" destId="{6384018A-26AF-4566-8127-D62355903781}" srcOrd="6" destOrd="0" presId="urn:microsoft.com/office/officeart/2009/3/layout/CircleRelationship"/>
    <dgm:cxn modelId="{228D5037-3971-45A9-9C5C-91F268CB5810}" type="presParOf" srcId="{F67C4AC6-D320-469D-8949-6AC26CBBA3A8}" destId="{3D7780BF-6503-41CB-98CA-855FDE3F921D}" srcOrd="7" destOrd="0" presId="urn:microsoft.com/office/officeart/2009/3/layout/CircleRelationship"/>
    <dgm:cxn modelId="{C6C1F0E8-BFBB-4B10-8F3C-C4492281C70E}" type="presParOf" srcId="{F67C4AC6-D320-469D-8949-6AC26CBBA3A8}" destId="{0A517365-D512-4D77-9CDF-3D337BCBA867}" srcOrd="8" destOrd="0" presId="urn:microsoft.com/office/officeart/2009/3/layout/CircleRelationship"/>
    <dgm:cxn modelId="{F6F0F986-D535-4526-8E9F-A2BC4B233033}" type="presParOf" srcId="{0A517365-D512-4D77-9CDF-3D337BCBA867}" destId="{D4397D2C-6DDE-4A42-9855-5F94ADD7F1F8}" srcOrd="0" destOrd="0" presId="urn:microsoft.com/office/officeart/2009/3/layout/CircleRelationship"/>
    <dgm:cxn modelId="{0587175A-D1E9-4DE1-9850-BBD68FAA222F}" type="presParOf" srcId="{F67C4AC6-D320-469D-8949-6AC26CBBA3A8}" destId="{DF631D91-E916-4387-97B2-68806159FA1A}" srcOrd="9" destOrd="0" presId="urn:microsoft.com/office/officeart/2009/3/layout/CircleRelationship"/>
    <dgm:cxn modelId="{EA6C9325-C2C4-448E-B548-51F801752D4A}" type="presParOf" srcId="{DF631D91-E916-4387-97B2-68806159FA1A}" destId="{05F66E64-01B7-46B5-8689-BB97E0438E53}" srcOrd="0" destOrd="0" presId="urn:microsoft.com/office/officeart/2009/3/layout/CircleRelationship"/>
    <dgm:cxn modelId="{178C1F94-1961-4A87-BFE1-4D1F5432EDF0}" type="presParOf" srcId="{F67C4AC6-D320-469D-8949-6AC26CBBA3A8}" destId="{EE054ECB-2B3F-4C89-9A19-2C63D69076BA}" srcOrd="10" destOrd="0" presId="urn:microsoft.com/office/officeart/2009/3/layout/CircleRelationship"/>
    <dgm:cxn modelId="{5BAE7FDB-5DB7-4480-8851-A228050677BA}" type="presParOf" srcId="{F67C4AC6-D320-469D-8949-6AC26CBBA3A8}" destId="{93210B8B-460C-4687-B7E6-4051DBCA5FBF}" srcOrd="11" destOrd="0" presId="urn:microsoft.com/office/officeart/2009/3/layout/CircleRelationship"/>
    <dgm:cxn modelId="{3BE0B907-0C71-49D4-948A-5F2881804C53}" type="presParOf" srcId="{93210B8B-460C-4687-B7E6-4051DBCA5FBF}" destId="{4ABBCF6F-E7DA-4CE7-A2F5-6DD06BFAA1FA}" srcOrd="0" destOrd="0" presId="urn:microsoft.com/office/officeart/2009/3/layout/CircleRelationship"/>
    <dgm:cxn modelId="{58F50C92-6E86-486F-88A7-712F4E17435E}" type="presParOf" srcId="{F67C4AC6-D320-469D-8949-6AC26CBBA3A8}" destId="{A1A3314E-DDD0-4BFC-8D48-830B3847C8C1}" srcOrd="12" destOrd="0" presId="urn:microsoft.com/office/officeart/2009/3/layout/CircleRelationship"/>
    <dgm:cxn modelId="{CD68D9D3-02F6-40C7-B9EF-E250297529D2}" type="presParOf" srcId="{A1A3314E-DDD0-4BFC-8D48-830B3847C8C1}" destId="{A4780608-C72B-40F2-A560-A83F55BD6ABF}" srcOrd="0" destOrd="0" presId="urn:microsoft.com/office/officeart/2009/3/layout/CircleRelationship"/>
    <dgm:cxn modelId="{596BC9C8-6F24-453F-B3FE-28C42F14142B}" type="presParOf" srcId="{F67C4AC6-D320-469D-8949-6AC26CBBA3A8}" destId="{693C14CE-CE42-41FE-8BD3-4BD5115D8392}" srcOrd="13" destOrd="0" presId="urn:microsoft.com/office/officeart/2009/3/layout/CircleRelationship"/>
    <dgm:cxn modelId="{F5A39069-E401-4B55-8072-1919E382BFD8}" type="presParOf" srcId="{693C14CE-CE42-41FE-8BD3-4BD5115D8392}" destId="{94C35534-E508-479C-BE42-766976EE223C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2CB039-CC31-48A4-8156-6B36281AE8EC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360BBF-6709-42DA-A6DE-B8193ABE792F}">
      <dgm:prSet phldrT="[Text]" custT="1"/>
      <dgm:spPr/>
      <dgm:t>
        <a:bodyPr vert="vert"/>
        <a:lstStyle/>
        <a:p>
          <a:r>
            <a:rPr lang="sr-Cyrl-RS" sz="3000" dirty="0"/>
            <a:t>На основу чега се доноси буџет</a:t>
          </a:r>
          <a:r>
            <a:rPr lang="en-US" sz="3000" dirty="0"/>
            <a:t>? </a:t>
          </a:r>
        </a:p>
      </dgm:t>
    </dgm:pt>
    <dgm:pt modelId="{F529A454-219A-454C-B138-14C3B361B39F}" type="parTrans" cxnId="{CFDBCFE1-4797-458E-A0CF-256D1699DCBD}">
      <dgm:prSet/>
      <dgm:spPr/>
      <dgm:t>
        <a:bodyPr/>
        <a:lstStyle/>
        <a:p>
          <a:endParaRPr lang="en-US"/>
        </a:p>
      </dgm:t>
    </dgm:pt>
    <dgm:pt modelId="{B5AC9C0B-1D20-4957-A866-89ED18231A73}" type="sibTrans" cxnId="{CFDBCFE1-4797-458E-A0CF-256D1699DCBD}">
      <dgm:prSet/>
      <dgm:spPr/>
      <dgm:t>
        <a:bodyPr/>
        <a:lstStyle/>
        <a:p>
          <a:endParaRPr lang="en-US"/>
        </a:p>
      </dgm:t>
    </dgm:pt>
    <dgm:pt modelId="{0150A799-C83B-499D-BB9F-10C758CEFD9B}">
      <dgm:prSet phldrT="[Text]" custT="1"/>
      <dgm:spPr/>
      <dgm:t>
        <a:bodyPr anchor="t"/>
        <a:lstStyle/>
        <a:p>
          <a:pPr algn="l"/>
          <a:r>
            <a:rPr lang="sr-Cyrl-RS" sz="1400" dirty="0"/>
            <a:t>Закони и прописи:</a:t>
          </a:r>
        </a:p>
        <a:p>
          <a:pPr algn="l"/>
          <a:r>
            <a:rPr lang="sr-Cyrl-RS" sz="1400" dirty="0"/>
            <a:t>Закон о финансирању локалне самоуправе,</a:t>
          </a:r>
          <a:endParaRPr lang="sr-Latn-RS" sz="1400" dirty="0"/>
        </a:p>
        <a:p>
          <a:pPr algn="l"/>
          <a:r>
            <a:rPr lang="sr-Cyrl-RS" sz="1400" dirty="0"/>
            <a:t>Закон о буџетском систему,</a:t>
          </a:r>
          <a:endParaRPr lang="sr-Latn-RS" sz="1400" dirty="0"/>
        </a:p>
        <a:p>
          <a:pPr algn="l"/>
          <a:r>
            <a:rPr lang="sr-Cyrl-RS" sz="1400" dirty="0"/>
            <a:t>Закон о локалној самоуправи, </a:t>
          </a:r>
          <a:endParaRPr lang="sr-Latn-RS" sz="1400" dirty="0"/>
        </a:p>
        <a:p>
          <a:pPr algn="l"/>
          <a:r>
            <a:rPr lang="sr-Cyrl-RS" sz="1400" dirty="0"/>
            <a:t>Упутство Министарства финансија за припрему одлуке о буџету за </a:t>
          </a:r>
          <a:r>
            <a:rPr lang="sr-Cyrl-RS" sz="1400" dirty="0" smtClean="0"/>
            <a:t>2025. </a:t>
          </a:r>
          <a:r>
            <a:rPr lang="sr-Cyrl-RS" sz="1400" dirty="0"/>
            <a:t>годину и др.</a:t>
          </a:r>
        </a:p>
        <a:p>
          <a:pPr algn="l"/>
          <a:r>
            <a:rPr lang="sr-Cyrl-RS" sz="14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</a:p>
      </dgm:t>
    </dgm:pt>
    <dgm:pt modelId="{F2167233-387A-4C2A-92FA-201B800AF2E5}" type="parTrans" cxnId="{2258ECB3-705E-4310-8AB9-ADAE767310BF}">
      <dgm:prSet/>
      <dgm:spPr/>
      <dgm:t>
        <a:bodyPr/>
        <a:lstStyle/>
        <a:p>
          <a:endParaRPr lang="en-US"/>
        </a:p>
      </dgm:t>
    </dgm:pt>
    <dgm:pt modelId="{C4F81D71-55D6-477B-91FF-B7E8CDA27FA4}" type="sibTrans" cxnId="{2258ECB3-705E-4310-8AB9-ADAE767310BF}">
      <dgm:prSet/>
      <dgm:spPr/>
      <dgm:t>
        <a:bodyPr/>
        <a:lstStyle/>
        <a:p>
          <a:endParaRPr lang="en-US"/>
        </a:p>
      </dgm:t>
    </dgm:pt>
    <dgm:pt modelId="{DA59984A-EA45-43D5-8622-7135015E39DC}">
      <dgm:prSet phldrT="[Text]" custT="1"/>
      <dgm:spPr/>
      <dgm:t>
        <a:bodyPr/>
        <a:lstStyle/>
        <a:p>
          <a:pPr algn="l"/>
          <a:r>
            <a:rPr lang="sr-Cyrl-RS" sz="1400" dirty="0"/>
            <a:t>Стратешки документи:</a:t>
          </a:r>
        </a:p>
        <a:p>
          <a:pPr algn="l"/>
          <a:r>
            <a:rPr lang="sr-Cyrl-RS" sz="1400" dirty="0"/>
            <a:t>Стратегија развоја</a:t>
          </a:r>
          <a:endParaRPr lang="sr-Latn-RS" sz="1400" dirty="0">
            <a:solidFill>
              <a:srgbClr val="FF0000"/>
            </a:solidFill>
          </a:endParaRPr>
        </a:p>
        <a:p>
          <a:pPr algn="l"/>
          <a:r>
            <a:rPr lang="sr-Cyrl-RS" sz="1400" dirty="0"/>
            <a:t>Акциони планови за поједине </a:t>
          </a:r>
          <a:r>
            <a:rPr lang="sr-Cyrl-RS" sz="1400" dirty="0" smtClean="0"/>
            <a:t>области</a:t>
          </a:r>
          <a:endParaRPr lang="en-US" sz="1400" dirty="0"/>
        </a:p>
      </dgm:t>
    </dgm:pt>
    <dgm:pt modelId="{346E9DC4-0947-473F-AED9-9AECED92978F}" type="parTrans" cxnId="{5CB019DC-D02B-4F72-8799-DCEC8949294E}">
      <dgm:prSet/>
      <dgm:spPr/>
      <dgm:t>
        <a:bodyPr/>
        <a:lstStyle/>
        <a:p>
          <a:endParaRPr lang="en-US"/>
        </a:p>
      </dgm:t>
    </dgm:pt>
    <dgm:pt modelId="{518CC24E-4035-4B8A-A82C-EA8D78A041FF}" type="sibTrans" cxnId="{5CB019DC-D02B-4F72-8799-DCEC8949294E}">
      <dgm:prSet/>
      <dgm:spPr/>
      <dgm:t>
        <a:bodyPr/>
        <a:lstStyle/>
        <a:p>
          <a:endParaRPr lang="en-US"/>
        </a:p>
      </dgm:t>
    </dgm:pt>
    <dgm:pt modelId="{12F72430-90C8-46E7-9363-A8933111BAFD}">
      <dgm:prSet phldrT="[Text]" custT="1"/>
      <dgm:spPr/>
      <dgm:t>
        <a:bodyPr/>
        <a:lstStyle/>
        <a:p>
          <a:pPr algn="l"/>
          <a:r>
            <a:rPr lang="sr-Cyrl-RS" sz="1400" dirty="0"/>
            <a:t>Потребе буџетских корисника</a:t>
          </a:r>
          <a:endParaRPr lang="en-US" sz="1400" dirty="0"/>
        </a:p>
      </dgm:t>
    </dgm:pt>
    <dgm:pt modelId="{9324F21A-CF22-404B-991C-F0FAD04F1E1A}" type="parTrans" cxnId="{4EE02A3D-8F83-4292-A026-1515ED03FF36}">
      <dgm:prSet/>
      <dgm:spPr/>
      <dgm:t>
        <a:bodyPr/>
        <a:lstStyle/>
        <a:p>
          <a:endParaRPr lang="en-US"/>
        </a:p>
      </dgm:t>
    </dgm:pt>
    <dgm:pt modelId="{DF00040C-AB67-4D43-B520-7E02E511DCB9}" type="sibTrans" cxnId="{4EE02A3D-8F83-4292-A026-1515ED03FF36}">
      <dgm:prSet/>
      <dgm:spPr/>
      <dgm:t>
        <a:bodyPr/>
        <a:lstStyle/>
        <a:p>
          <a:endParaRPr lang="en-US"/>
        </a:p>
      </dgm:t>
    </dgm:pt>
    <dgm:pt modelId="{24C9F698-7D4E-4709-8117-FB7CF1BB6ECA}">
      <dgm:prSet phldrT="[Text]" custT="1"/>
      <dgm:spPr/>
      <dgm:t>
        <a:bodyPr/>
        <a:lstStyle/>
        <a:p>
          <a:pPr algn="l"/>
          <a:r>
            <a:rPr lang="sr-Cyrl-RS" sz="1400" dirty="0"/>
            <a:t>Остварење прошлогодишњег буџета</a:t>
          </a:r>
          <a:endParaRPr lang="en-US" sz="1400" dirty="0"/>
        </a:p>
      </dgm:t>
    </dgm:pt>
    <dgm:pt modelId="{B764CED6-B38C-4590-855F-1F4460EB1A27}" type="parTrans" cxnId="{04C92B63-107A-49B7-9300-E9098DE5DF6A}">
      <dgm:prSet/>
      <dgm:spPr/>
      <dgm:t>
        <a:bodyPr/>
        <a:lstStyle/>
        <a:p>
          <a:endParaRPr lang="en-US"/>
        </a:p>
      </dgm:t>
    </dgm:pt>
    <dgm:pt modelId="{F823D820-3815-46B0-8D53-E3C09C351FFB}" type="sibTrans" cxnId="{04C92B63-107A-49B7-9300-E9098DE5DF6A}">
      <dgm:prSet/>
      <dgm:spPr/>
      <dgm:t>
        <a:bodyPr/>
        <a:lstStyle/>
        <a:p>
          <a:endParaRPr lang="en-US"/>
        </a:p>
      </dgm:t>
    </dgm:pt>
    <dgm:pt modelId="{EFC32170-A22A-2643-9D66-AD77C165B669}">
      <dgm:prSet phldrT="[Text]" custT="1"/>
      <dgm:spPr/>
      <dgm:t>
        <a:bodyPr/>
        <a:lstStyle/>
        <a:p>
          <a:pPr algn="l"/>
          <a:r>
            <a:rPr lang="sr-Cyrl-RS" sz="1400" dirty="0"/>
            <a:t>Потребе и предлози грађана</a:t>
          </a:r>
          <a:endParaRPr lang="en-US" sz="1400" dirty="0"/>
        </a:p>
      </dgm:t>
    </dgm:pt>
    <dgm:pt modelId="{4F79B7F7-06CC-E44B-AFD1-D3E4A049D2CF}" type="parTrans" cxnId="{DDC12055-BD81-F844-87F0-168302A9B84C}">
      <dgm:prSet/>
      <dgm:spPr/>
      <dgm:t>
        <a:bodyPr/>
        <a:lstStyle/>
        <a:p>
          <a:endParaRPr lang="en-GB"/>
        </a:p>
      </dgm:t>
    </dgm:pt>
    <dgm:pt modelId="{61FFD487-A771-4249-A846-2EE0D60C58ED}" type="sibTrans" cxnId="{DDC12055-BD81-F844-87F0-168302A9B84C}">
      <dgm:prSet/>
      <dgm:spPr/>
      <dgm:t>
        <a:bodyPr/>
        <a:lstStyle/>
        <a:p>
          <a:endParaRPr lang="en-GB"/>
        </a:p>
      </dgm:t>
    </dgm:pt>
    <dgm:pt modelId="{25DAE38A-FD8C-46C3-B34D-A50FB369E7DF}" type="pres">
      <dgm:prSet presAssocID="{0E2CB039-CC31-48A4-8156-6B36281AE8E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26C9DD-3124-450D-81B6-4B010B30C520}" type="pres">
      <dgm:prSet presAssocID="{00360BBF-6709-42DA-A6DE-B8193ABE792F}" presName="root1" presStyleCnt="0"/>
      <dgm:spPr/>
    </dgm:pt>
    <dgm:pt modelId="{D1C52863-34A6-4E04-9740-6E0567681A8F}" type="pres">
      <dgm:prSet presAssocID="{00360BBF-6709-42DA-A6DE-B8193ABE792F}" presName="LevelOneTextNode" presStyleLbl="node0" presStyleIdx="0" presStyleCnt="1" custScaleX="183914" custScaleY="9017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BE3A7D-7CD3-413D-AA64-9100FA79E8D0}" type="pres">
      <dgm:prSet presAssocID="{00360BBF-6709-42DA-A6DE-B8193ABE792F}" presName="level2hierChild" presStyleCnt="0"/>
      <dgm:spPr/>
    </dgm:pt>
    <dgm:pt modelId="{25CF5DCC-0AE9-4D09-ABC1-8BE4D97FDFCB}" type="pres">
      <dgm:prSet presAssocID="{F2167233-387A-4C2A-92FA-201B800AF2E5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61AA8207-A6A4-4905-9FD1-93C90724B340}" type="pres">
      <dgm:prSet presAssocID="{F2167233-387A-4C2A-92FA-201B800AF2E5}" presName="connTx" presStyleLbl="parChTrans1D2" presStyleIdx="0" presStyleCnt="5"/>
      <dgm:spPr/>
      <dgm:t>
        <a:bodyPr/>
        <a:lstStyle/>
        <a:p>
          <a:endParaRPr lang="en-US"/>
        </a:p>
      </dgm:t>
    </dgm:pt>
    <dgm:pt modelId="{E4E2AF43-D45C-43E2-8E5A-8B4F8328AA50}" type="pres">
      <dgm:prSet presAssocID="{0150A799-C83B-499D-BB9F-10C758CEFD9B}" presName="root2" presStyleCnt="0"/>
      <dgm:spPr/>
    </dgm:pt>
    <dgm:pt modelId="{AD67EDBF-32B4-495C-A262-4812FBE80932}" type="pres">
      <dgm:prSet presAssocID="{0150A799-C83B-499D-BB9F-10C758CEFD9B}" presName="LevelTwoTextNode" presStyleLbl="node2" presStyleIdx="0" presStyleCnt="5" custScaleX="189790" custScaleY="230123" custLinFactNeighborX="924" custLinFactNeighborY="600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88E36A-E711-4840-AED6-01651340FCD0}" type="pres">
      <dgm:prSet presAssocID="{0150A799-C83B-499D-BB9F-10C758CEFD9B}" presName="level3hierChild" presStyleCnt="0"/>
      <dgm:spPr/>
    </dgm:pt>
    <dgm:pt modelId="{F1903401-CDA9-4777-A04C-F19A89F110A0}" type="pres">
      <dgm:prSet presAssocID="{346E9DC4-0947-473F-AED9-9AECED92978F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D23E054D-0742-441B-9D09-9EB576968A6E}" type="pres">
      <dgm:prSet presAssocID="{346E9DC4-0947-473F-AED9-9AECED92978F}" presName="connTx" presStyleLbl="parChTrans1D2" presStyleIdx="1" presStyleCnt="5"/>
      <dgm:spPr/>
      <dgm:t>
        <a:bodyPr/>
        <a:lstStyle/>
        <a:p>
          <a:endParaRPr lang="en-US"/>
        </a:p>
      </dgm:t>
    </dgm:pt>
    <dgm:pt modelId="{145ADC9F-A830-493F-9981-28A949B5D57E}" type="pres">
      <dgm:prSet presAssocID="{DA59984A-EA45-43D5-8622-7135015E39DC}" presName="root2" presStyleCnt="0"/>
      <dgm:spPr/>
    </dgm:pt>
    <dgm:pt modelId="{A288E7CD-845A-4B30-8D9E-0FCFF4059FF8}" type="pres">
      <dgm:prSet presAssocID="{DA59984A-EA45-43D5-8622-7135015E39DC}" presName="LevelTwoTextNode" presStyleLbl="node2" presStyleIdx="1" presStyleCnt="5" custScaleX="188329" custScaleY="953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F56EA1-EF0C-41F7-A64B-4E0DC746E609}" type="pres">
      <dgm:prSet presAssocID="{DA59984A-EA45-43D5-8622-7135015E39DC}" presName="level3hierChild" presStyleCnt="0"/>
      <dgm:spPr/>
    </dgm:pt>
    <dgm:pt modelId="{531482B3-13DA-4E77-8EF9-7A508768A321}" type="pres">
      <dgm:prSet presAssocID="{9324F21A-CF22-404B-991C-F0FAD04F1E1A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92BF821D-14E3-40BB-B3C5-212A94A9CA22}" type="pres">
      <dgm:prSet presAssocID="{9324F21A-CF22-404B-991C-F0FAD04F1E1A}" presName="connTx" presStyleLbl="parChTrans1D2" presStyleIdx="2" presStyleCnt="5"/>
      <dgm:spPr/>
      <dgm:t>
        <a:bodyPr/>
        <a:lstStyle/>
        <a:p>
          <a:endParaRPr lang="en-US"/>
        </a:p>
      </dgm:t>
    </dgm:pt>
    <dgm:pt modelId="{CB322892-7746-46FA-9A5A-A13AAAB16AEB}" type="pres">
      <dgm:prSet presAssocID="{12F72430-90C8-46E7-9363-A8933111BAFD}" presName="root2" presStyleCnt="0"/>
      <dgm:spPr/>
    </dgm:pt>
    <dgm:pt modelId="{573F9BF2-AC82-43FC-A361-118085DB3D65}" type="pres">
      <dgm:prSet presAssocID="{12F72430-90C8-46E7-9363-A8933111BAFD}" presName="LevelTwoTextNode" presStyleLbl="node2" presStyleIdx="2" presStyleCnt="5" custScaleX="188642" custScaleY="4815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F1B72F-BD92-4E4B-8B73-2DBC7440818F}" type="pres">
      <dgm:prSet presAssocID="{12F72430-90C8-46E7-9363-A8933111BAFD}" presName="level3hierChild" presStyleCnt="0"/>
      <dgm:spPr/>
    </dgm:pt>
    <dgm:pt modelId="{FCC7B010-1FCB-BB4B-A409-9CD1420FA046}" type="pres">
      <dgm:prSet presAssocID="{4F79B7F7-06CC-E44B-AFD1-D3E4A049D2CF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A98C3E8A-D2B7-0B4C-868F-0B12B3833BF3}" type="pres">
      <dgm:prSet presAssocID="{4F79B7F7-06CC-E44B-AFD1-D3E4A049D2CF}" presName="connTx" presStyleLbl="parChTrans1D2" presStyleIdx="3" presStyleCnt="5"/>
      <dgm:spPr/>
      <dgm:t>
        <a:bodyPr/>
        <a:lstStyle/>
        <a:p>
          <a:endParaRPr lang="en-US"/>
        </a:p>
      </dgm:t>
    </dgm:pt>
    <dgm:pt modelId="{2F6C05EE-5F54-144C-8F5A-15EFF899779A}" type="pres">
      <dgm:prSet presAssocID="{EFC32170-A22A-2643-9D66-AD77C165B669}" presName="root2" presStyleCnt="0"/>
      <dgm:spPr/>
    </dgm:pt>
    <dgm:pt modelId="{FEC42879-5F29-BF4B-9AF5-9DD4C12CC286}" type="pres">
      <dgm:prSet presAssocID="{EFC32170-A22A-2643-9D66-AD77C165B669}" presName="LevelTwoTextNode" presStyleLbl="node2" presStyleIdx="3" presStyleCnt="5" custScaleX="98363" custScaleY="4636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DC9E8C-93C8-4547-B3CD-7948E5CA5747}" type="pres">
      <dgm:prSet presAssocID="{EFC32170-A22A-2643-9D66-AD77C165B669}" presName="level3hierChild" presStyleCnt="0"/>
      <dgm:spPr/>
    </dgm:pt>
    <dgm:pt modelId="{69201674-1235-4FA7-9CBC-B675F6713E38}" type="pres">
      <dgm:prSet presAssocID="{B764CED6-B38C-4590-855F-1F4460EB1A27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EE9BE54A-48D2-43A6-AD4C-394C0EDDA292}" type="pres">
      <dgm:prSet presAssocID="{B764CED6-B38C-4590-855F-1F4460EB1A27}" presName="connTx" presStyleLbl="parChTrans1D2" presStyleIdx="4" presStyleCnt="5"/>
      <dgm:spPr/>
      <dgm:t>
        <a:bodyPr/>
        <a:lstStyle/>
        <a:p>
          <a:endParaRPr lang="en-US"/>
        </a:p>
      </dgm:t>
    </dgm:pt>
    <dgm:pt modelId="{991F253B-0E4F-40EA-A604-E0113D6B712C}" type="pres">
      <dgm:prSet presAssocID="{24C9F698-7D4E-4709-8117-FB7CF1BB6ECA}" presName="root2" presStyleCnt="0"/>
      <dgm:spPr/>
    </dgm:pt>
    <dgm:pt modelId="{94F14A6F-3CD0-4A17-88D3-6F4D0EB2D4E6}" type="pres">
      <dgm:prSet presAssocID="{24C9F698-7D4E-4709-8117-FB7CF1BB6ECA}" presName="LevelTwoTextNode" presStyleLbl="node2" presStyleIdx="4" presStyleCnt="5" custScaleX="189623" custScaleY="497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A4DBB5-5792-469E-B23C-2F896481FC4D}" type="pres">
      <dgm:prSet presAssocID="{24C9F698-7D4E-4709-8117-FB7CF1BB6ECA}" presName="level3hierChild" presStyleCnt="0"/>
      <dgm:spPr/>
    </dgm:pt>
  </dgm:ptLst>
  <dgm:cxnLst>
    <dgm:cxn modelId="{40388A68-B94C-4A35-8C64-05C5C0A60913}" type="presOf" srcId="{F2167233-387A-4C2A-92FA-201B800AF2E5}" destId="{61AA8207-A6A4-4905-9FD1-93C90724B340}" srcOrd="1" destOrd="0" presId="urn:microsoft.com/office/officeart/2008/layout/HorizontalMultiLevelHierarchy"/>
    <dgm:cxn modelId="{296FDAD7-32B9-4AA6-AB43-27535B1CEDA1}" type="presOf" srcId="{B764CED6-B38C-4590-855F-1F4460EB1A27}" destId="{EE9BE54A-48D2-43A6-AD4C-394C0EDDA292}" srcOrd="1" destOrd="0" presId="urn:microsoft.com/office/officeart/2008/layout/HorizontalMultiLevelHierarchy"/>
    <dgm:cxn modelId="{2258ECB3-705E-4310-8AB9-ADAE767310BF}" srcId="{00360BBF-6709-42DA-A6DE-B8193ABE792F}" destId="{0150A799-C83B-499D-BB9F-10C758CEFD9B}" srcOrd="0" destOrd="0" parTransId="{F2167233-387A-4C2A-92FA-201B800AF2E5}" sibTransId="{C4F81D71-55D6-477B-91FF-B7E8CDA27FA4}"/>
    <dgm:cxn modelId="{D638D777-8D10-48F2-B9D8-6C3134F26FF3}" type="presOf" srcId="{00360BBF-6709-42DA-A6DE-B8193ABE792F}" destId="{D1C52863-34A6-4E04-9740-6E0567681A8F}" srcOrd="0" destOrd="0" presId="urn:microsoft.com/office/officeart/2008/layout/HorizontalMultiLevelHierarchy"/>
    <dgm:cxn modelId="{9435DEE7-B833-45BD-8BAB-C370E3ADA3A3}" type="presOf" srcId="{F2167233-387A-4C2A-92FA-201B800AF2E5}" destId="{25CF5DCC-0AE9-4D09-ABC1-8BE4D97FDFCB}" srcOrd="0" destOrd="0" presId="urn:microsoft.com/office/officeart/2008/layout/HorizontalMultiLevelHierarchy"/>
    <dgm:cxn modelId="{54DF95BD-B55C-478B-B176-94F45C467DEA}" type="presOf" srcId="{24C9F698-7D4E-4709-8117-FB7CF1BB6ECA}" destId="{94F14A6F-3CD0-4A17-88D3-6F4D0EB2D4E6}" srcOrd="0" destOrd="0" presId="urn:microsoft.com/office/officeart/2008/layout/HorizontalMultiLevelHierarchy"/>
    <dgm:cxn modelId="{04C92B63-107A-49B7-9300-E9098DE5DF6A}" srcId="{00360BBF-6709-42DA-A6DE-B8193ABE792F}" destId="{24C9F698-7D4E-4709-8117-FB7CF1BB6ECA}" srcOrd="4" destOrd="0" parTransId="{B764CED6-B38C-4590-855F-1F4460EB1A27}" sibTransId="{F823D820-3815-46B0-8D53-E3C09C351FFB}"/>
    <dgm:cxn modelId="{2C85DAA3-D0FC-43CA-9B0A-F73BC8EBF88D}" type="presOf" srcId="{9324F21A-CF22-404B-991C-F0FAD04F1E1A}" destId="{92BF821D-14E3-40BB-B3C5-212A94A9CA22}" srcOrd="1" destOrd="0" presId="urn:microsoft.com/office/officeart/2008/layout/HorizontalMultiLevelHierarchy"/>
    <dgm:cxn modelId="{C39D5786-DF54-4F2D-BB08-544A5A89AC42}" type="presOf" srcId="{DA59984A-EA45-43D5-8622-7135015E39DC}" destId="{A288E7CD-845A-4B30-8D9E-0FCFF4059FF8}" srcOrd="0" destOrd="0" presId="urn:microsoft.com/office/officeart/2008/layout/HorizontalMultiLevelHierarchy"/>
    <dgm:cxn modelId="{68C0852F-3B62-104F-86DC-80326F4B62A0}" type="presOf" srcId="{4F79B7F7-06CC-E44B-AFD1-D3E4A049D2CF}" destId="{A98C3E8A-D2B7-0B4C-868F-0B12B3833BF3}" srcOrd="1" destOrd="0" presId="urn:microsoft.com/office/officeart/2008/layout/HorizontalMultiLevelHierarchy"/>
    <dgm:cxn modelId="{DDC12055-BD81-F844-87F0-168302A9B84C}" srcId="{00360BBF-6709-42DA-A6DE-B8193ABE792F}" destId="{EFC32170-A22A-2643-9D66-AD77C165B669}" srcOrd="3" destOrd="0" parTransId="{4F79B7F7-06CC-E44B-AFD1-D3E4A049D2CF}" sibTransId="{61FFD487-A771-4249-A846-2EE0D60C58ED}"/>
    <dgm:cxn modelId="{F0E829A3-F246-2040-BB18-D885B2333DD1}" type="presOf" srcId="{4F79B7F7-06CC-E44B-AFD1-D3E4A049D2CF}" destId="{FCC7B010-1FCB-BB4B-A409-9CD1420FA046}" srcOrd="0" destOrd="0" presId="urn:microsoft.com/office/officeart/2008/layout/HorizontalMultiLevelHierarchy"/>
    <dgm:cxn modelId="{34283C31-8592-4422-A1A3-73AB4C9D03AC}" type="presOf" srcId="{346E9DC4-0947-473F-AED9-9AECED92978F}" destId="{F1903401-CDA9-4777-A04C-F19A89F110A0}" srcOrd="0" destOrd="0" presId="urn:microsoft.com/office/officeart/2008/layout/HorizontalMultiLevelHierarchy"/>
    <dgm:cxn modelId="{4EE02A3D-8F83-4292-A026-1515ED03FF36}" srcId="{00360BBF-6709-42DA-A6DE-B8193ABE792F}" destId="{12F72430-90C8-46E7-9363-A8933111BAFD}" srcOrd="2" destOrd="0" parTransId="{9324F21A-CF22-404B-991C-F0FAD04F1E1A}" sibTransId="{DF00040C-AB67-4D43-B520-7E02E511DCB9}"/>
    <dgm:cxn modelId="{5F3E36FB-962E-4D75-AA46-DDFDEC90684F}" type="presOf" srcId="{9324F21A-CF22-404B-991C-F0FAD04F1E1A}" destId="{531482B3-13DA-4E77-8EF9-7A508768A321}" srcOrd="0" destOrd="0" presId="urn:microsoft.com/office/officeart/2008/layout/HorizontalMultiLevelHierarchy"/>
    <dgm:cxn modelId="{E5279A4E-EE6C-4FFB-B246-5E27296AFE3A}" type="presOf" srcId="{12F72430-90C8-46E7-9363-A8933111BAFD}" destId="{573F9BF2-AC82-43FC-A361-118085DB3D65}" srcOrd="0" destOrd="0" presId="urn:microsoft.com/office/officeart/2008/layout/HorizontalMultiLevelHierarchy"/>
    <dgm:cxn modelId="{01BF0D4B-39BD-418F-9FD8-FA1BCFA1191B}" type="presOf" srcId="{0150A799-C83B-499D-BB9F-10C758CEFD9B}" destId="{AD67EDBF-32B4-495C-A262-4812FBE80932}" srcOrd="0" destOrd="0" presId="urn:microsoft.com/office/officeart/2008/layout/HorizontalMultiLevelHierarchy"/>
    <dgm:cxn modelId="{CFDBCFE1-4797-458E-A0CF-256D1699DCBD}" srcId="{0E2CB039-CC31-48A4-8156-6B36281AE8EC}" destId="{00360BBF-6709-42DA-A6DE-B8193ABE792F}" srcOrd="0" destOrd="0" parTransId="{F529A454-219A-454C-B138-14C3B361B39F}" sibTransId="{B5AC9C0B-1D20-4957-A866-89ED18231A73}"/>
    <dgm:cxn modelId="{5CB019DC-D02B-4F72-8799-DCEC8949294E}" srcId="{00360BBF-6709-42DA-A6DE-B8193ABE792F}" destId="{DA59984A-EA45-43D5-8622-7135015E39DC}" srcOrd="1" destOrd="0" parTransId="{346E9DC4-0947-473F-AED9-9AECED92978F}" sibTransId="{518CC24E-4035-4B8A-A82C-EA8D78A041FF}"/>
    <dgm:cxn modelId="{6844B771-7264-814A-84CA-97FF2F94FAAA}" type="presOf" srcId="{EFC32170-A22A-2643-9D66-AD77C165B669}" destId="{FEC42879-5F29-BF4B-9AF5-9DD4C12CC286}" srcOrd="0" destOrd="0" presId="urn:microsoft.com/office/officeart/2008/layout/HorizontalMultiLevelHierarchy"/>
    <dgm:cxn modelId="{200F0BB4-194A-4F9E-8035-F09C349D5691}" type="presOf" srcId="{346E9DC4-0947-473F-AED9-9AECED92978F}" destId="{D23E054D-0742-441B-9D09-9EB576968A6E}" srcOrd="1" destOrd="0" presId="urn:microsoft.com/office/officeart/2008/layout/HorizontalMultiLevelHierarchy"/>
    <dgm:cxn modelId="{95AB8CFE-8FB4-44AD-859A-6210B1783C5C}" type="presOf" srcId="{0E2CB039-CC31-48A4-8156-6B36281AE8EC}" destId="{25DAE38A-FD8C-46C3-B34D-A50FB369E7DF}" srcOrd="0" destOrd="0" presId="urn:microsoft.com/office/officeart/2008/layout/HorizontalMultiLevelHierarchy"/>
    <dgm:cxn modelId="{FB5A4DD2-91D2-40A1-813C-E41EC57616AE}" type="presOf" srcId="{B764CED6-B38C-4590-855F-1F4460EB1A27}" destId="{69201674-1235-4FA7-9CBC-B675F6713E38}" srcOrd="0" destOrd="0" presId="urn:microsoft.com/office/officeart/2008/layout/HorizontalMultiLevelHierarchy"/>
    <dgm:cxn modelId="{F43F3809-C85D-45B0-8B1F-A48A2240F7FD}" type="presParOf" srcId="{25DAE38A-FD8C-46C3-B34D-A50FB369E7DF}" destId="{CB26C9DD-3124-450D-81B6-4B010B30C520}" srcOrd="0" destOrd="0" presId="urn:microsoft.com/office/officeart/2008/layout/HorizontalMultiLevelHierarchy"/>
    <dgm:cxn modelId="{2944E46B-0331-4BCB-A798-32B203C58265}" type="presParOf" srcId="{CB26C9DD-3124-450D-81B6-4B010B30C520}" destId="{D1C52863-34A6-4E04-9740-6E0567681A8F}" srcOrd="0" destOrd="0" presId="urn:microsoft.com/office/officeart/2008/layout/HorizontalMultiLevelHierarchy"/>
    <dgm:cxn modelId="{F2729F2A-A943-4A2C-87AA-9EA209FBF982}" type="presParOf" srcId="{CB26C9DD-3124-450D-81B6-4B010B30C520}" destId="{CFBE3A7D-7CD3-413D-AA64-9100FA79E8D0}" srcOrd="1" destOrd="0" presId="urn:microsoft.com/office/officeart/2008/layout/HorizontalMultiLevelHierarchy"/>
    <dgm:cxn modelId="{BEF379DB-5DFA-4386-AFDB-5F4C6BAEF77C}" type="presParOf" srcId="{CFBE3A7D-7CD3-413D-AA64-9100FA79E8D0}" destId="{25CF5DCC-0AE9-4D09-ABC1-8BE4D97FDFCB}" srcOrd="0" destOrd="0" presId="urn:microsoft.com/office/officeart/2008/layout/HorizontalMultiLevelHierarchy"/>
    <dgm:cxn modelId="{6B6EE897-CB21-494F-A275-3F65B2330CD8}" type="presParOf" srcId="{25CF5DCC-0AE9-4D09-ABC1-8BE4D97FDFCB}" destId="{61AA8207-A6A4-4905-9FD1-93C90724B340}" srcOrd="0" destOrd="0" presId="urn:microsoft.com/office/officeart/2008/layout/HorizontalMultiLevelHierarchy"/>
    <dgm:cxn modelId="{71C16420-94D0-4C4D-8826-0C65D893AC5A}" type="presParOf" srcId="{CFBE3A7D-7CD3-413D-AA64-9100FA79E8D0}" destId="{E4E2AF43-D45C-43E2-8E5A-8B4F8328AA50}" srcOrd="1" destOrd="0" presId="urn:microsoft.com/office/officeart/2008/layout/HorizontalMultiLevelHierarchy"/>
    <dgm:cxn modelId="{BF712BFE-C950-41CA-87C5-31BDD02EDEE5}" type="presParOf" srcId="{E4E2AF43-D45C-43E2-8E5A-8B4F8328AA50}" destId="{AD67EDBF-32B4-495C-A262-4812FBE80932}" srcOrd="0" destOrd="0" presId="urn:microsoft.com/office/officeart/2008/layout/HorizontalMultiLevelHierarchy"/>
    <dgm:cxn modelId="{7147CEBD-6915-4195-841E-7CD7DE6F33E4}" type="presParOf" srcId="{E4E2AF43-D45C-43E2-8E5A-8B4F8328AA50}" destId="{BD88E36A-E711-4840-AED6-01651340FCD0}" srcOrd="1" destOrd="0" presId="urn:microsoft.com/office/officeart/2008/layout/HorizontalMultiLevelHierarchy"/>
    <dgm:cxn modelId="{0A8A22A4-4EDA-4689-B0A9-1198A9E56F06}" type="presParOf" srcId="{CFBE3A7D-7CD3-413D-AA64-9100FA79E8D0}" destId="{F1903401-CDA9-4777-A04C-F19A89F110A0}" srcOrd="2" destOrd="0" presId="urn:microsoft.com/office/officeart/2008/layout/HorizontalMultiLevelHierarchy"/>
    <dgm:cxn modelId="{933306AF-1DFB-4BB3-9D7E-EFC678BAAB07}" type="presParOf" srcId="{F1903401-CDA9-4777-A04C-F19A89F110A0}" destId="{D23E054D-0742-441B-9D09-9EB576968A6E}" srcOrd="0" destOrd="0" presId="urn:microsoft.com/office/officeart/2008/layout/HorizontalMultiLevelHierarchy"/>
    <dgm:cxn modelId="{5944B083-DBD5-40A0-A7C2-97EE7928F409}" type="presParOf" srcId="{CFBE3A7D-7CD3-413D-AA64-9100FA79E8D0}" destId="{145ADC9F-A830-493F-9981-28A949B5D57E}" srcOrd="3" destOrd="0" presId="urn:microsoft.com/office/officeart/2008/layout/HorizontalMultiLevelHierarchy"/>
    <dgm:cxn modelId="{0CA230BB-4CD5-404C-BE9F-5BC1C225C2EE}" type="presParOf" srcId="{145ADC9F-A830-493F-9981-28A949B5D57E}" destId="{A288E7CD-845A-4B30-8D9E-0FCFF4059FF8}" srcOrd="0" destOrd="0" presId="urn:microsoft.com/office/officeart/2008/layout/HorizontalMultiLevelHierarchy"/>
    <dgm:cxn modelId="{3E6A55AD-4F8D-47D7-9596-9A9228B677C8}" type="presParOf" srcId="{145ADC9F-A830-493F-9981-28A949B5D57E}" destId="{8AF56EA1-EF0C-41F7-A64B-4E0DC746E609}" srcOrd="1" destOrd="0" presId="urn:microsoft.com/office/officeart/2008/layout/HorizontalMultiLevelHierarchy"/>
    <dgm:cxn modelId="{09BC75D1-9083-4561-85C8-75AF4AA86828}" type="presParOf" srcId="{CFBE3A7D-7CD3-413D-AA64-9100FA79E8D0}" destId="{531482B3-13DA-4E77-8EF9-7A508768A321}" srcOrd="4" destOrd="0" presId="urn:microsoft.com/office/officeart/2008/layout/HorizontalMultiLevelHierarchy"/>
    <dgm:cxn modelId="{4EAC49D4-BDB5-4EB2-8578-C2E070F88431}" type="presParOf" srcId="{531482B3-13DA-4E77-8EF9-7A508768A321}" destId="{92BF821D-14E3-40BB-B3C5-212A94A9CA22}" srcOrd="0" destOrd="0" presId="urn:microsoft.com/office/officeart/2008/layout/HorizontalMultiLevelHierarchy"/>
    <dgm:cxn modelId="{D8757985-95D4-41F4-9DDE-14544475857D}" type="presParOf" srcId="{CFBE3A7D-7CD3-413D-AA64-9100FA79E8D0}" destId="{CB322892-7746-46FA-9A5A-A13AAAB16AEB}" srcOrd="5" destOrd="0" presId="urn:microsoft.com/office/officeart/2008/layout/HorizontalMultiLevelHierarchy"/>
    <dgm:cxn modelId="{73C89E73-4139-434D-87AD-ADAD0C59E908}" type="presParOf" srcId="{CB322892-7746-46FA-9A5A-A13AAAB16AEB}" destId="{573F9BF2-AC82-43FC-A361-118085DB3D65}" srcOrd="0" destOrd="0" presId="urn:microsoft.com/office/officeart/2008/layout/HorizontalMultiLevelHierarchy"/>
    <dgm:cxn modelId="{88F62846-FA46-46DD-9A34-88ED39FBC415}" type="presParOf" srcId="{CB322892-7746-46FA-9A5A-A13AAAB16AEB}" destId="{83F1B72F-BD92-4E4B-8B73-2DBC7440818F}" srcOrd="1" destOrd="0" presId="urn:microsoft.com/office/officeart/2008/layout/HorizontalMultiLevelHierarchy"/>
    <dgm:cxn modelId="{4E9BE4FB-C6A5-8449-A546-4FEC5D2AEB01}" type="presParOf" srcId="{CFBE3A7D-7CD3-413D-AA64-9100FA79E8D0}" destId="{FCC7B010-1FCB-BB4B-A409-9CD1420FA046}" srcOrd="6" destOrd="0" presId="urn:microsoft.com/office/officeart/2008/layout/HorizontalMultiLevelHierarchy"/>
    <dgm:cxn modelId="{270F0E58-D968-BB45-8C32-2DED12BE03EF}" type="presParOf" srcId="{FCC7B010-1FCB-BB4B-A409-9CD1420FA046}" destId="{A98C3E8A-D2B7-0B4C-868F-0B12B3833BF3}" srcOrd="0" destOrd="0" presId="urn:microsoft.com/office/officeart/2008/layout/HorizontalMultiLevelHierarchy"/>
    <dgm:cxn modelId="{3E78767B-61CC-F64B-A60C-54E653F6E147}" type="presParOf" srcId="{CFBE3A7D-7CD3-413D-AA64-9100FA79E8D0}" destId="{2F6C05EE-5F54-144C-8F5A-15EFF899779A}" srcOrd="7" destOrd="0" presId="urn:microsoft.com/office/officeart/2008/layout/HorizontalMultiLevelHierarchy"/>
    <dgm:cxn modelId="{7CD6316D-747F-2F4B-B7F6-AFFBB624042F}" type="presParOf" srcId="{2F6C05EE-5F54-144C-8F5A-15EFF899779A}" destId="{FEC42879-5F29-BF4B-9AF5-9DD4C12CC286}" srcOrd="0" destOrd="0" presId="urn:microsoft.com/office/officeart/2008/layout/HorizontalMultiLevelHierarchy"/>
    <dgm:cxn modelId="{7EF43038-9185-3548-955E-828FAAE51313}" type="presParOf" srcId="{2F6C05EE-5F54-144C-8F5A-15EFF899779A}" destId="{75DC9E8C-93C8-4547-B3CD-7948E5CA5747}" srcOrd="1" destOrd="0" presId="urn:microsoft.com/office/officeart/2008/layout/HorizontalMultiLevelHierarchy"/>
    <dgm:cxn modelId="{144FBA39-8477-41EA-916B-954C479349CC}" type="presParOf" srcId="{CFBE3A7D-7CD3-413D-AA64-9100FA79E8D0}" destId="{69201674-1235-4FA7-9CBC-B675F6713E38}" srcOrd="8" destOrd="0" presId="urn:microsoft.com/office/officeart/2008/layout/HorizontalMultiLevelHierarchy"/>
    <dgm:cxn modelId="{92AA3B83-8E15-4435-BF74-F86C5A05BEEA}" type="presParOf" srcId="{69201674-1235-4FA7-9CBC-B675F6713E38}" destId="{EE9BE54A-48D2-43A6-AD4C-394C0EDDA292}" srcOrd="0" destOrd="0" presId="urn:microsoft.com/office/officeart/2008/layout/HorizontalMultiLevelHierarchy"/>
    <dgm:cxn modelId="{C84FC69F-3CC3-4003-801C-5D64B1129CD7}" type="presParOf" srcId="{CFBE3A7D-7CD3-413D-AA64-9100FA79E8D0}" destId="{991F253B-0E4F-40EA-A604-E0113D6B712C}" srcOrd="9" destOrd="0" presId="urn:microsoft.com/office/officeart/2008/layout/HorizontalMultiLevelHierarchy"/>
    <dgm:cxn modelId="{24ABB6DB-8CD6-4C64-8306-CBA70F65EC0F}" type="presParOf" srcId="{991F253B-0E4F-40EA-A604-E0113D6B712C}" destId="{94F14A6F-3CD0-4A17-88D3-6F4D0EB2D4E6}" srcOrd="0" destOrd="0" presId="urn:microsoft.com/office/officeart/2008/layout/HorizontalMultiLevelHierarchy"/>
    <dgm:cxn modelId="{41ACFB4D-7855-49B0-ADAF-C505E803E4F5}" type="presParOf" srcId="{991F253B-0E4F-40EA-A604-E0113D6B712C}" destId="{29A4DBB5-5792-469E-B23C-2F896481FC4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8ECFAC-63B3-40F0-9E03-B31D365E432C}" type="doc">
      <dgm:prSet loTypeId="urn:microsoft.com/office/officeart/2005/8/layout/equation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67740A1-931A-404E-B8A7-DCAB60009AEA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sr-Cyrl-RS" sz="1300" dirty="0">
              <a:solidFill>
                <a:schemeClr val="bg1"/>
              </a:solidFill>
            </a:rPr>
            <a:t>Средства из осталих извора  </a:t>
          </a:r>
          <a:r>
            <a:rPr lang="en-US" sz="1300" dirty="0" smtClean="0">
              <a:solidFill>
                <a:schemeClr val="bg1"/>
              </a:solidFill>
            </a:rPr>
            <a:t>11</a:t>
          </a:r>
          <a:r>
            <a:rPr lang="sr-Cyrl-RS" sz="1300" dirty="0" smtClean="0">
              <a:solidFill>
                <a:schemeClr val="bg1"/>
              </a:solidFill>
            </a:rPr>
            <a:t>.</a:t>
          </a:r>
          <a:r>
            <a:rPr lang="en-US" sz="1300" dirty="0" smtClean="0">
              <a:solidFill>
                <a:schemeClr val="bg1"/>
              </a:solidFill>
            </a:rPr>
            <a:t>880</a:t>
          </a:r>
          <a:r>
            <a:rPr lang="sr-Cyrl-RS" sz="1300" dirty="0" smtClean="0">
              <a:solidFill>
                <a:schemeClr val="bg1"/>
              </a:solidFill>
            </a:rPr>
            <a:t>.</a:t>
          </a:r>
          <a:r>
            <a:rPr lang="en-US" sz="1300" dirty="0" smtClean="0">
              <a:solidFill>
                <a:schemeClr val="bg1"/>
              </a:solidFill>
            </a:rPr>
            <a:t>000,00</a:t>
          </a:r>
          <a:endParaRPr lang="sr-Cyrl-RS" sz="1300" dirty="0" smtClean="0">
            <a:solidFill>
              <a:schemeClr val="bg1"/>
            </a:solidFill>
          </a:endParaRPr>
        </a:p>
      </dgm:t>
    </dgm:pt>
    <dgm:pt modelId="{0643A071-2AC8-4124-916D-3A8BE5775A6D}" type="parTrans" cxnId="{B1A00774-0D3C-406F-9413-9997B0306F44}">
      <dgm:prSet/>
      <dgm:spPr/>
      <dgm:t>
        <a:bodyPr/>
        <a:lstStyle/>
        <a:p>
          <a:endParaRPr lang="en-US"/>
        </a:p>
      </dgm:t>
    </dgm:pt>
    <dgm:pt modelId="{097825AB-8F2B-4EF3-ABE1-7DCEF8027B99}" type="sibTrans" cxnId="{B1A00774-0D3C-406F-9413-9997B0306F44}">
      <dgm:prSet/>
      <dgm:spPr/>
      <dgm:t>
        <a:bodyPr/>
        <a:lstStyle/>
        <a:p>
          <a:endParaRPr lang="en-US"/>
        </a:p>
      </dgm:t>
    </dgm:pt>
    <dgm:pt modelId="{1F884CF4-1E4C-423F-AE7B-0BAC3D97360D}">
      <dgm:prSet/>
      <dgm:spPr>
        <a:solidFill>
          <a:srgbClr val="FFC000"/>
        </a:solidFill>
      </dgm:spPr>
      <dgm:t>
        <a:bodyPr/>
        <a:lstStyle/>
        <a:p>
          <a:r>
            <a:rPr lang="sr-Cyrl-RS" dirty="0"/>
            <a:t>Средства из буџета </a:t>
          </a:r>
          <a:r>
            <a:rPr lang="en-US" dirty="0" smtClean="0"/>
            <a:t>510.835.303</a:t>
          </a:r>
          <a:r>
            <a:rPr lang="sr-Cyrl-RS" dirty="0" smtClean="0"/>
            <a:t>,00</a:t>
          </a:r>
          <a:endParaRPr lang="en-US" dirty="0">
            <a:solidFill>
              <a:srgbClr val="FF0000"/>
            </a:solidFill>
          </a:endParaRPr>
        </a:p>
      </dgm:t>
    </dgm:pt>
    <dgm:pt modelId="{B54F7004-6983-4114-82DE-5ADF4FEF4D02}" type="parTrans" cxnId="{70C4B168-53EF-4508-8C4E-A3F87A5F97DE}">
      <dgm:prSet/>
      <dgm:spPr/>
      <dgm:t>
        <a:bodyPr/>
        <a:lstStyle/>
        <a:p>
          <a:endParaRPr lang="en-US"/>
        </a:p>
      </dgm:t>
    </dgm:pt>
    <dgm:pt modelId="{1B723845-E0D1-4671-AE0F-32E0821595D7}" type="sibTrans" cxnId="{70C4B168-53EF-4508-8C4E-A3F87A5F97DE}">
      <dgm:prSet/>
      <dgm:spPr/>
      <dgm:t>
        <a:bodyPr/>
        <a:lstStyle/>
        <a:p>
          <a:endParaRPr lang="en-US"/>
        </a:p>
      </dgm:t>
    </dgm:pt>
    <dgm:pt modelId="{258C614E-C25D-47E8-BC69-ECC42BFEC5CC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sr-Cyrl-RS" dirty="0">
              <a:solidFill>
                <a:schemeClr val="bg1"/>
              </a:solidFill>
            </a:rPr>
            <a:t>Пренета средства из ранијих година </a:t>
          </a:r>
          <a:r>
            <a:rPr lang="en-US" dirty="0" smtClean="0">
              <a:solidFill>
                <a:schemeClr val="bg1"/>
              </a:solidFill>
            </a:rPr>
            <a:t>39.000.000</a:t>
          </a:r>
          <a:r>
            <a:rPr lang="sr-Cyrl-RS" dirty="0" smtClean="0">
              <a:solidFill>
                <a:schemeClr val="bg1"/>
              </a:solidFill>
            </a:rPr>
            <a:t>,00</a:t>
          </a:r>
          <a:endParaRPr lang="en-US" dirty="0">
            <a:solidFill>
              <a:schemeClr val="bg1"/>
            </a:solidFill>
          </a:endParaRPr>
        </a:p>
      </dgm:t>
    </dgm:pt>
    <dgm:pt modelId="{0EE00226-4F18-428E-857D-BB8AB5FED661}" type="parTrans" cxnId="{9FE065B6-BAF0-45E0-96C4-FBC1763BA102}">
      <dgm:prSet/>
      <dgm:spPr/>
      <dgm:t>
        <a:bodyPr/>
        <a:lstStyle/>
        <a:p>
          <a:endParaRPr lang="en-US"/>
        </a:p>
      </dgm:t>
    </dgm:pt>
    <dgm:pt modelId="{44AA7FFE-EC5D-4B4A-A884-0D1E57526835}" type="sibTrans" cxnId="{9FE065B6-BAF0-45E0-96C4-FBC1763BA102}">
      <dgm:prSet/>
      <dgm:spPr/>
      <dgm:t>
        <a:bodyPr/>
        <a:lstStyle/>
        <a:p>
          <a:endParaRPr lang="en-US"/>
        </a:p>
      </dgm:t>
    </dgm:pt>
    <dgm:pt modelId="{092009B7-2960-442B-A6FB-0D8F25F4F5CA}">
      <dgm:prSet/>
      <dgm:spPr>
        <a:solidFill>
          <a:srgbClr val="92D050"/>
        </a:solidFill>
      </dgm:spPr>
      <dgm:t>
        <a:bodyPr/>
        <a:lstStyle/>
        <a:p>
          <a:r>
            <a:rPr lang="sr-Cyrl-RS" dirty="0"/>
            <a:t>Укупан буџет  </a:t>
          </a:r>
          <a:r>
            <a:rPr lang="en-US" dirty="0" smtClean="0"/>
            <a:t>561.715.303</a:t>
          </a:r>
          <a:r>
            <a:rPr lang="sr-Cyrl-RS" dirty="0" smtClean="0"/>
            <a:t>,00</a:t>
          </a:r>
          <a:endParaRPr lang="en-US" dirty="0">
            <a:solidFill>
              <a:srgbClr val="FF0000"/>
            </a:solidFill>
          </a:endParaRPr>
        </a:p>
      </dgm:t>
    </dgm:pt>
    <dgm:pt modelId="{9B9E4606-8918-432D-AF17-F974BFE575C6}" type="parTrans" cxnId="{521ED7ED-3B46-4CE8-992A-CAB92204B1C6}">
      <dgm:prSet/>
      <dgm:spPr/>
      <dgm:t>
        <a:bodyPr/>
        <a:lstStyle/>
        <a:p>
          <a:endParaRPr lang="en-US"/>
        </a:p>
      </dgm:t>
    </dgm:pt>
    <dgm:pt modelId="{15C2B52E-4F55-4082-BB1C-94031D560EB4}" type="sibTrans" cxnId="{521ED7ED-3B46-4CE8-992A-CAB92204B1C6}">
      <dgm:prSet/>
      <dgm:spPr/>
      <dgm:t>
        <a:bodyPr/>
        <a:lstStyle/>
        <a:p>
          <a:endParaRPr lang="en-US"/>
        </a:p>
      </dgm:t>
    </dgm:pt>
    <dgm:pt modelId="{688A0EC4-0F6D-4987-959D-CA5F27B3CF24}" type="pres">
      <dgm:prSet presAssocID="{028ECFAC-63B3-40F0-9E03-B31D365E432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6E659A-663E-485D-BF89-FD74BE74A5C4}" type="pres">
      <dgm:prSet presAssocID="{1F884CF4-1E4C-423F-AE7B-0BAC3D97360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78071E-3EA3-4945-922C-AE021F34276A}" type="pres">
      <dgm:prSet presAssocID="{1B723845-E0D1-4671-AE0F-32E0821595D7}" presName="spacerL" presStyleCnt="0"/>
      <dgm:spPr/>
    </dgm:pt>
    <dgm:pt modelId="{98F3E7AB-6934-48FA-B82F-FBEAF1B2375D}" type="pres">
      <dgm:prSet presAssocID="{1B723845-E0D1-4671-AE0F-32E0821595D7}" presName="sibTrans" presStyleLbl="sibTrans2D1" presStyleIdx="0" presStyleCnt="3"/>
      <dgm:spPr/>
      <dgm:t>
        <a:bodyPr/>
        <a:lstStyle/>
        <a:p>
          <a:endParaRPr lang="en-US"/>
        </a:p>
      </dgm:t>
    </dgm:pt>
    <dgm:pt modelId="{F9CA65E4-8785-4412-A513-0A2695416EE5}" type="pres">
      <dgm:prSet presAssocID="{1B723845-E0D1-4671-AE0F-32E0821595D7}" presName="spacerR" presStyleCnt="0"/>
      <dgm:spPr/>
    </dgm:pt>
    <dgm:pt modelId="{2F60A798-586E-4E47-B649-25F047F36835}" type="pres">
      <dgm:prSet presAssocID="{258C614E-C25D-47E8-BC69-ECC42BFEC5C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0D06A4-272D-4E58-B7CB-EB8C424E859B}" type="pres">
      <dgm:prSet presAssocID="{44AA7FFE-EC5D-4B4A-A884-0D1E57526835}" presName="spacerL" presStyleCnt="0"/>
      <dgm:spPr/>
    </dgm:pt>
    <dgm:pt modelId="{41F09F99-3DCC-47E4-9188-F7D103A1F6E3}" type="pres">
      <dgm:prSet presAssocID="{44AA7FFE-EC5D-4B4A-A884-0D1E57526835}" presName="sibTrans" presStyleLbl="sibTrans2D1" presStyleIdx="1" presStyleCnt="3"/>
      <dgm:spPr/>
      <dgm:t>
        <a:bodyPr/>
        <a:lstStyle/>
        <a:p>
          <a:endParaRPr lang="en-US"/>
        </a:p>
      </dgm:t>
    </dgm:pt>
    <dgm:pt modelId="{F015C141-867A-4124-B290-CA1BB3474B22}" type="pres">
      <dgm:prSet presAssocID="{44AA7FFE-EC5D-4B4A-A884-0D1E57526835}" presName="spacerR" presStyleCnt="0"/>
      <dgm:spPr/>
    </dgm:pt>
    <dgm:pt modelId="{6C1FFF0F-B1A4-4C41-B9D3-30452A0DFA4B}" type="pres">
      <dgm:prSet presAssocID="{567740A1-931A-404E-B8A7-DCAB60009AEA}" presName="node" presStyleLbl="node1" presStyleIdx="2" presStyleCnt="4" custScaleX="123533" custScaleY="964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9B09D3-4DF0-4A67-B116-C3B0CE10042E}" type="pres">
      <dgm:prSet presAssocID="{097825AB-8F2B-4EF3-ABE1-7DCEF8027B99}" presName="spacerL" presStyleCnt="0"/>
      <dgm:spPr/>
    </dgm:pt>
    <dgm:pt modelId="{87C2FC52-975B-4E62-B5E0-1AB7C844E900}" type="pres">
      <dgm:prSet presAssocID="{097825AB-8F2B-4EF3-ABE1-7DCEF8027B99}" presName="sibTrans" presStyleLbl="sibTrans2D1" presStyleIdx="2" presStyleCnt="3"/>
      <dgm:spPr/>
      <dgm:t>
        <a:bodyPr/>
        <a:lstStyle/>
        <a:p>
          <a:endParaRPr lang="en-US"/>
        </a:p>
      </dgm:t>
    </dgm:pt>
    <dgm:pt modelId="{B01A7D7F-4B49-41A1-BC20-5B8B2DC888CB}" type="pres">
      <dgm:prSet presAssocID="{097825AB-8F2B-4EF3-ABE1-7DCEF8027B99}" presName="spacerR" presStyleCnt="0"/>
      <dgm:spPr/>
    </dgm:pt>
    <dgm:pt modelId="{2DB98FF9-EDB5-4EEE-AFA3-A57C7337F497}" type="pres">
      <dgm:prSet presAssocID="{092009B7-2960-442B-A6FB-0D8F25F4F5CA}" presName="node" presStyleLbl="node1" presStyleIdx="3" presStyleCnt="4" custScaleX="120163" custScaleY="974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6BB78E-EFB3-4041-AD67-F0BF8DC2C140}" type="presOf" srcId="{028ECFAC-63B3-40F0-9E03-B31D365E432C}" destId="{688A0EC4-0F6D-4987-959D-CA5F27B3CF24}" srcOrd="0" destOrd="0" presId="urn:microsoft.com/office/officeart/2005/8/layout/equation1"/>
    <dgm:cxn modelId="{DACDA2EA-2B85-43AD-A796-6061D0417520}" type="presOf" srcId="{258C614E-C25D-47E8-BC69-ECC42BFEC5CC}" destId="{2F60A798-586E-4E47-B649-25F047F36835}" srcOrd="0" destOrd="0" presId="urn:microsoft.com/office/officeart/2005/8/layout/equation1"/>
    <dgm:cxn modelId="{70C4B168-53EF-4508-8C4E-A3F87A5F97DE}" srcId="{028ECFAC-63B3-40F0-9E03-B31D365E432C}" destId="{1F884CF4-1E4C-423F-AE7B-0BAC3D97360D}" srcOrd="0" destOrd="0" parTransId="{B54F7004-6983-4114-82DE-5ADF4FEF4D02}" sibTransId="{1B723845-E0D1-4671-AE0F-32E0821595D7}"/>
    <dgm:cxn modelId="{4AD3BF7C-9486-4F6F-9899-32B240DDA0E4}" type="presOf" srcId="{097825AB-8F2B-4EF3-ABE1-7DCEF8027B99}" destId="{87C2FC52-975B-4E62-B5E0-1AB7C844E900}" srcOrd="0" destOrd="0" presId="urn:microsoft.com/office/officeart/2005/8/layout/equation1"/>
    <dgm:cxn modelId="{6B017F2C-2CB9-4751-A7CD-30B8BC98049D}" type="presOf" srcId="{567740A1-931A-404E-B8A7-DCAB60009AEA}" destId="{6C1FFF0F-B1A4-4C41-B9D3-30452A0DFA4B}" srcOrd="0" destOrd="0" presId="urn:microsoft.com/office/officeart/2005/8/layout/equation1"/>
    <dgm:cxn modelId="{20F83DCD-3158-453F-967C-EBC1245F7DD9}" type="presOf" srcId="{092009B7-2960-442B-A6FB-0D8F25F4F5CA}" destId="{2DB98FF9-EDB5-4EEE-AFA3-A57C7337F497}" srcOrd="0" destOrd="0" presId="urn:microsoft.com/office/officeart/2005/8/layout/equation1"/>
    <dgm:cxn modelId="{521ED7ED-3B46-4CE8-992A-CAB92204B1C6}" srcId="{028ECFAC-63B3-40F0-9E03-B31D365E432C}" destId="{092009B7-2960-442B-A6FB-0D8F25F4F5CA}" srcOrd="3" destOrd="0" parTransId="{9B9E4606-8918-432D-AF17-F974BFE575C6}" sibTransId="{15C2B52E-4F55-4082-BB1C-94031D560EB4}"/>
    <dgm:cxn modelId="{A08F9C8E-A0B7-46AA-A78A-8BD9FCF7DFC7}" type="presOf" srcId="{44AA7FFE-EC5D-4B4A-A884-0D1E57526835}" destId="{41F09F99-3DCC-47E4-9188-F7D103A1F6E3}" srcOrd="0" destOrd="0" presId="urn:microsoft.com/office/officeart/2005/8/layout/equation1"/>
    <dgm:cxn modelId="{9FE065B6-BAF0-45E0-96C4-FBC1763BA102}" srcId="{028ECFAC-63B3-40F0-9E03-B31D365E432C}" destId="{258C614E-C25D-47E8-BC69-ECC42BFEC5CC}" srcOrd="1" destOrd="0" parTransId="{0EE00226-4F18-428E-857D-BB8AB5FED661}" sibTransId="{44AA7FFE-EC5D-4B4A-A884-0D1E57526835}"/>
    <dgm:cxn modelId="{AA2B371A-C761-4755-A6F9-5CD00112D7B0}" type="presOf" srcId="{1F884CF4-1E4C-423F-AE7B-0BAC3D97360D}" destId="{D96E659A-663E-485D-BF89-FD74BE74A5C4}" srcOrd="0" destOrd="0" presId="urn:microsoft.com/office/officeart/2005/8/layout/equation1"/>
    <dgm:cxn modelId="{B1A00774-0D3C-406F-9413-9997B0306F44}" srcId="{028ECFAC-63B3-40F0-9E03-B31D365E432C}" destId="{567740A1-931A-404E-B8A7-DCAB60009AEA}" srcOrd="2" destOrd="0" parTransId="{0643A071-2AC8-4124-916D-3A8BE5775A6D}" sibTransId="{097825AB-8F2B-4EF3-ABE1-7DCEF8027B99}"/>
    <dgm:cxn modelId="{19DBA710-EAA7-479A-8FB0-39539DFAF5D1}" type="presOf" srcId="{1B723845-E0D1-4671-AE0F-32E0821595D7}" destId="{98F3E7AB-6934-48FA-B82F-FBEAF1B2375D}" srcOrd="0" destOrd="0" presId="urn:microsoft.com/office/officeart/2005/8/layout/equation1"/>
    <dgm:cxn modelId="{E573888D-F9FB-4FE6-AAF3-F927AA2E6EBC}" type="presParOf" srcId="{688A0EC4-0F6D-4987-959D-CA5F27B3CF24}" destId="{D96E659A-663E-485D-BF89-FD74BE74A5C4}" srcOrd="0" destOrd="0" presId="urn:microsoft.com/office/officeart/2005/8/layout/equation1"/>
    <dgm:cxn modelId="{0D0B0A83-F15C-4526-8464-422DF0C5A916}" type="presParOf" srcId="{688A0EC4-0F6D-4987-959D-CA5F27B3CF24}" destId="{BA78071E-3EA3-4945-922C-AE021F34276A}" srcOrd="1" destOrd="0" presId="urn:microsoft.com/office/officeart/2005/8/layout/equation1"/>
    <dgm:cxn modelId="{F031027E-A6F6-4F40-A5F1-E4A0719687A0}" type="presParOf" srcId="{688A0EC4-0F6D-4987-959D-CA5F27B3CF24}" destId="{98F3E7AB-6934-48FA-B82F-FBEAF1B2375D}" srcOrd="2" destOrd="0" presId="urn:microsoft.com/office/officeart/2005/8/layout/equation1"/>
    <dgm:cxn modelId="{D6E988E9-F5EF-40D2-8011-DD3EEFB6D15B}" type="presParOf" srcId="{688A0EC4-0F6D-4987-959D-CA5F27B3CF24}" destId="{F9CA65E4-8785-4412-A513-0A2695416EE5}" srcOrd="3" destOrd="0" presId="urn:microsoft.com/office/officeart/2005/8/layout/equation1"/>
    <dgm:cxn modelId="{98121E6C-7394-4C4E-90C8-4BCB940CB22B}" type="presParOf" srcId="{688A0EC4-0F6D-4987-959D-CA5F27B3CF24}" destId="{2F60A798-586E-4E47-B649-25F047F36835}" srcOrd="4" destOrd="0" presId="urn:microsoft.com/office/officeart/2005/8/layout/equation1"/>
    <dgm:cxn modelId="{AB91E517-F112-4A52-AF08-CE2E95E6B5F1}" type="presParOf" srcId="{688A0EC4-0F6D-4987-959D-CA5F27B3CF24}" destId="{F90D06A4-272D-4E58-B7CB-EB8C424E859B}" srcOrd="5" destOrd="0" presId="urn:microsoft.com/office/officeart/2005/8/layout/equation1"/>
    <dgm:cxn modelId="{D010658D-E5F6-4983-A1B2-31CA122A0D57}" type="presParOf" srcId="{688A0EC4-0F6D-4987-959D-CA5F27B3CF24}" destId="{41F09F99-3DCC-47E4-9188-F7D103A1F6E3}" srcOrd="6" destOrd="0" presId="urn:microsoft.com/office/officeart/2005/8/layout/equation1"/>
    <dgm:cxn modelId="{3C6341AE-0423-446F-A013-72858729AA3E}" type="presParOf" srcId="{688A0EC4-0F6D-4987-959D-CA5F27B3CF24}" destId="{F015C141-867A-4124-B290-CA1BB3474B22}" srcOrd="7" destOrd="0" presId="urn:microsoft.com/office/officeart/2005/8/layout/equation1"/>
    <dgm:cxn modelId="{E0497DF6-7B98-411C-B02B-83AD89D9A9DD}" type="presParOf" srcId="{688A0EC4-0F6D-4987-959D-CA5F27B3CF24}" destId="{6C1FFF0F-B1A4-4C41-B9D3-30452A0DFA4B}" srcOrd="8" destOrd="0" presId="urn:microsoft.com/office/officeart/2005/8/layout/equation1"/>
    <dgm:cxn modelId="{C76D8E36-7B23-43F0-9C45-92FEB6EDD91E}" type="presParOf" srcId="{688A0EC4-0F6D-4987-959D-CA5F27B3CF24}" destId="{409B09D3-4DF0-4A67-B116-C3B0CE10042E}" srcOrd="9" destOrd="0" presId="urn:microsoft.com/office/officeart/2005/8/layout/equation1"/>
    <dgm:cxn modelId="{5746382A-B224-4354-8E78-8AA20095070E}" type="presParOf" srcId="{688A0EC4-0F6D-4987-959D-CA5F27B3CF24}" destId="{87C2FC52-975B-4E62-B5E0-1AB7C844E900}" srcOrd="10" destOrd="0" presId="urn:microsoft.com/office/officeart/2005/8/layout/equation1"/>
    <dgm:cxn modelId="{7E6443D3-75AF-4CD4-ADB4-3F5DEC67A706}" type="presParOf" srcId="{688A0EC4-0F6D-4987-959D-CA5F27B3CF24}" destId="{B01A7D7F-4B49-41A1-BC20-5B8B2DC888CB}" srcOrd="11" destOrd="0" presId="urn:microsoft.com/office/officeart/2005/8/layout/equation1"/>
    <dgm:cxn modelId="{2EA15DB9-4691-4655-BBAA-3AC0D32206B3}" type="presParOf" srcId="{688A0EC4-0F6D-4987-959D-CA5F27B3CF24}" destId="{2DB98FF9-EDB5-4EEE-AFA3-A57C7337F497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Порески приходи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92D05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pPr algn="r"/>
          <a:r>
            <a:rPr lang="sr-Cyrl-RS" b="1" dirty="0"/>
            <a:t>Донације и трансфери</a:t>
          </a:r>
          <a:endParaRPr lang="en-US" b="1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sr-Cyrl-CS" sz="1400" b="1" i="1" dirty="0"/>
            <a:t>Донације</a:t>
          </a:r>
          <a:r>
            <a:rPr lang="sr-Cyrl-CS" sz="1400" b="1" dirty="0"/>
            <a:t> </a:t>
          </a:r>
          <a:r>
            <a:rPr lang="sr-Cyrl-CS" sz="14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dirty="0">
              <a:latin typeface="Calibri" panose="020F0502020204030204" pitchFamily="34" charset="0"/>
            </a:rPr>
            <a:t>Трансфери п</a:t>
          </a:r>
          <a:r>
            <a:rPr lang="ru-RU" altLang="en-US" sz="14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dirty="0">
              <a:latin typeface="Calibri" panose="020F0502020204030204" pitchFamily="34" charset="0"/>
            </a:rPr>
            <a:t>наменски (</a:t>
          </a:r>
          <a:r>
            <a:rPr lang="sr-Cyrl-RS" altLang="en-US" sz="14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dirty="0">
              <a:latin typeface="Calibri" panose="020F0502020204030204" pitchFamily="34" charset="0"/>
            </a:rPr>
            <a:t>ненаменски (</a:t>
          </a:r>
          <a:r>
            <a:rPr lang="sr-Cyrl-RS" altLang="en-US" sz="14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dirty="0">
              <a:latin typeface="Calibri" panose="020F0502020204030204" pitchFamily="34" charset="0"/>
            </a:rPr>
            <a:t> </a:t>
          </a:r>
          <a:r>
            <a:rPr lang="sr-Cyrl-RS" altLang="en-US" sz="1400" dirty="0">
              <a:latin typeface="Calibri" panose="020F0502020204030204" pitchFamily="34" charset="0"/>
            </a:rPr>
            <a:t>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Непорески приходи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FFC00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кршења уговорних или законских одредби (казне и пенали)</a:t>
          </a:r>
          <a:endParaRPr lang="en-US" sz="1400" dirty="0"/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Примања од продаје нефинансијске имовине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rgbClr val="FFFF00"/>
        </a:solidFill>
      </dgm:spPr>
      <dgm:t>
        <a:bodyPr/>
        <a:lstStyle/>
        <a:p>
          <a:pPr algn="just"/>
          <a:r>
            <a:rPr lang="sr-Cyrl-RS" sz="14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града.</a:t>
          </a:r>
          <a:endParaRPr lang="en-US" sz="1400" dirty="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Примања од задуживања и  продаје финансијске имовине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0" i="0" dirty="0"/>
            <a:t>Примања од задуживања представљају приливе по основу примања од задуживања код пословних банака у земљи у корист нивоа градова. Примања од продаје финансијске имовине  представљају приливе по основу продаје домаћих акција и осталог капитала у корист нивоа градова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Пренета средства из ранијих година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altLang="en-US" sz="1400" dirty="0"/>
            <a:t> Представљају вишак прихода буџета града који нису потрошени у претходној  буџетској години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6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6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6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6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6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6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1D90891A-5CA6-46E0-9B94-066929D862D5}" type="presOf" srcId="{28888755-727E-436B-B2F2-DA7896544A65}" destId="{9312B733-3AEB-49F6-8245-08553BA2949B}" srcOrd="0" destOrd="0" presId="urn:diagrams.loki3.com/BracketList"/>
    <dgm:cxn modelId="{53E397A2-7CAD-4A4C-ABDE-885D92961EB2}" type="presOf" srcId="{FE2BA0E8-81AC-463B-B498-EF464F5BCE06}" destId="{9893D59A-7FEC-486D-89C4-D28135F6121C}" srcOrd="0" destOrd="0" presId="urn:diagrams.loki3.com/BracketList"/>
    <dgm:cxn modelId="{F65CBA75-45F4-4C8A-8772-278962ADE0CE}" type="presOf" srcId="{E055884F-7426-4921-A0E5-9CA56A76B49A}" destId="{CCB8139E-CA19-491D-9FCD-6BF28923C72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F06063E2-D018-4F42-A342-274E0902DE34}" type="presOf" srcId="{A22D28D0-C0EE-4FAC-9411-A8A4995FB17B}" destId="{B43D6F8D-5103-4DCA-8971-053A6B7A987B}" srcOrd="0" destOrd="0" presId="urn:diagrams.loki3.com/BracketList"/>
    <dgm:cxn modelId="{DD617B54-39C2-497E-9D94-251C9FAD9A35}" type="presOf" srcId="{0C844461-76DE-4FEA-A87D-23440AD6FC2E}" destId="{C6144CDB-22C1-4337-9F95-C3A522A707D1}" srcOrd="0" destOrd="0" presId="urn:diagrams.loki3.com/BracketList"/>
    <dgm:cxn modelId="{C1188A4E-FB96-4E8F-9307-7C6CDB28AD6E}" type="presOf" srcId="{4B4A2A45-FFA7-47F5-A99D-A2DFD7698107}" destId="{9A05939C-6B40-4C32-897A-4A6DC3E71E5B}" srcOrd="0" destOrd="0" presId="urn:diagrams.loki3.com/BracketList"/>
    <dgm:cxn modelId="{E9154DB6-8B71-4C47-A778-19BA49538396}" type="presOf" srcId="{92FD0664-EE76-4121-BE7B-68FC1EE5F4D7}" destId="{C6BA9D27-2D60-4BA7-98A9-E18E57FDB6CB}" srcOrd="0" destOrd="0" presId="urn:diagrams.loki3.com/BracketList"/>
    <dgm:cxn modelId="{28FEEFA5-6DE3-40CA-B954-F6DBC6F9FAD9}" type="presOf" srcId="{26EF48C7-6381-4355-B03F-DD441AE957C7}" destId="{EFAACCF6-3A6A-4536-89B0-F0A7C44F6BE1}" srcOrd="0" destOrd="0" presId="urn:diagrams.loki3.com/BracketList"/>
    <dgm:cxn modelId="{1021894C-289A-4B28-BA0D-6767C27230B8}" type="presOf" srcId="{D45E583C-4AAD-40D2-9D24-9A0A68141567}" destId="{7BB6658A-32E0-42C7-B82A-240BF45CF27D}" srcOrd="0" destOrd="0" presId="urn:diagrams.loki3.com/BracketList"/>
    <dgm:cxn modelId="{F0833111-710A-438D-8DAD-39E1E37FCCA2}" type="presOf" srcId="{E1AD8724-28DC-48C5-B75E-B0D1F33E6279}" destId="{939B76D1-BB33-4E50-9ECD-839FB5787B95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B07D637A-714A-406B-993E-0E5A5B39956B}" type="presOf" srcId="{E1B79EE1-1157-4302-AB0B-8FEDC81165FD}" destId="{F40D94EA-52E0-4740-A924-EAF350BDF213}" srcOrd="0" destOrd="0" presId="urn:diagrams.loki3.com/BracketList"/>
    <dgm:cxn modelId="{39B6D187-F738-494F-864B-824768F311FC}" type="presOf" srcId="{6B14159D-5902-471E-9F91-CEA86CA18597}" destId="{FFFD7BD8-195B-4FA4-9414-4F4C582F5570}" srcOrd="0" destOrd="0" presId="urn:diagrams.loki3.com/BracketList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87FAF999-9E08-4A6A-A6D7-11D7E30AC118}" type="presOf" srcId="{EEA47F19-311D-44B3-AAA4-35C98BD4844B}" destId="{EFEB1020-9C17-48DC-BBE0-54FA743F9F75}" srcOrd="0" destOrd="0" presId="urn:diagrams.loki3.com/BracketList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AB42D7A7-653E-47B5-9F42-6E7309322647}" type="presParOf" srcId="{EFEB1020-9C17-48DC-BBE0-54FA743F9F75}" destId="{98695426-23ED-40C0-90A1-2BB445DEBC64}" srcOrd="0" destOrd="0" presId="urn:diagrams.loki3.com/BracketList"/>
    <dgm:cxn modelId="{88359D50-1F2C-4547-ACE7-4937D5FD3348}" type="presParOf" srcId="{98695426-23ED-40C0-90A1-2BB445DEBC64}" destId="{C6144CDB-22C1-4337-9F95-C3A522A707D1}" srcOrd="0" destOrd="0" presId="urn:diagrams.loki3.com/BracketList"/>
    <dgm:cxn modelId="{56E45241-B190-4DE5-A94F-DBDE133CC0A6}" type="presParOf" srcId="{98695426-23ED-40C0-90A1-2BB445DEBC64}" destId="{02385D1D-92EB-445D-B736-940004751C79}" srcOrd="1" destOrd="0" presId="urn:diagrams.loki3.com/BracketList"/>
    <dgm:cxn modelId="{2931D4A6-7CE4-4574-8F38-13B1A85E814A}" type="presParOf" srcId="{98695426-23ED-40C0-90A1-2BB445DEBC64}" destId="{99D36636-E395-439F-A79A-29C0BFB6F7E4}" srcOrd="2" destOrd="0" presId="urn:diagrams.loki3.com/BracketList"/>
    <dgm:cxn modelId="{62613B9E-02C6-448F-8B3E-664ACF54EAF2}" type="presParOf" srcId="{98695426-23ED-40C0-90A1-2BB445DEBC64}" destId="{7BB6658A-32E0-42C7-B82A-240BF45CF27D}" srcOrd="3" destOrd="0" presId="urn:diagrams.loki3.com/BracketList"/>
    <dgm:cxn modelId="{1332BA43-D1F0-4534-AEF5-567EDB0DAA27}" type="presParOf" srcId="{EFEB1020-9C17-48DC-BBE0-54FA743F9F75}" destId="{5B3CB043-7A92-47E9-A4C4-39EC715F2552}" srcOrd="1" destOrd="0" presId="urn:diagrams.loki3.com/BracketList"/>
    <dgm:cxn modelId="{6F0DEA31-053D-4757-A3F1-C4AED257CE3B}" type="presParOf" srcId="{EFEB1020-9C17-48DC-BBE0-54FA743F9F75}" destId="{D9DF5E9A-39D4-44B7-A326-58B07A05D91E}" srcOrd="2" destOrd="0" presId="urn:diagrams.loki3.com/BracketList"/>
    <dgm:cxn modelId="{B1760F33-1DBF-4C9E-B44B-A6A107201CF0}" type="presParOf" srcId="{D9DF5E9A-39D4-44B7-A326-58B07A05D91E}" destId="{F40D94EA-52E0-4740-A924-EAF350BDF213}" srcOrd="0" destOrd="0" presId="urn:diagrams.loki3.com/BracketList"/>
    <dgm:cxn modelId="{E05D97EB-C4AC-4587-8803-EB26112029DC}" type="presParOf" srcId="{D9DF5E9A-39D4-44B7-A326-58B07A05D91E}" destId="{0E930D30-96BC-4D43-B65A-EE88C46DBE48}" srcOrd="1" destOrd="0" presId="urn:diagrams.loki3.com/BracketList"/>
    <dgm:cxn modelId="{DC4347B1-A070-4871-882A-8CD1ECF27540}" type="presParOf" srcId="{D9DF5E9A-39D4-44B7-A326-58B07A05D91E}" destId="{5831BF15-ED1F-4BD5-857B-18B8E573D9AB}" srcOrd="2" destOrd="0" presId="urn:diagrams.loki3.com/BracketList"/>
    <dgm:cxn modelId="{1E7448D8-C1E4-4B4D-8E3F-4EC6D422CA39}" type="presParOf" srcId="{D9DF5E9A-39D4-44B7-A326-58B07A05D91E}" destId="{C6BA9D27-2D60-4BA7-98A9-E18E57FDB6CB}" srcOrd="3" destOrd="0" presId="urn:diagrams.loki3.com/BracketList"/>
    <dgm:cxn modelId="{E9969BE0-22D4-47FD-AB4E-56E157AAFF3C}" type="presParOf" srcId="{EFEB1020-9C17-48DC-BBE0-54FA743F9F75}" destId="{5A002753-9FCA-4DC5-B8A6-1F7632BDDE58}" srcOrd="3" destOrd="0" presId="urn:diagrams.loki3.com/BracketList"/>
    <dgm:cxn modelId="{F5BAC381-EF18-4D17-A7FC-E82827E25D28}" type="presParOf" srcId="{EFEB1020-9C17-48DC-BBE0-54FA743F9F75}" destId="{9709DCCB-B8A8-47BC-A303-F9EC41DA889E}" srcOrd="4" destOrd="0" presId="urn:diagrams.loki3.com/BracketList"/>
    <dgm:cxn modelId="{86619517-933C-42D8-9489-6FCEC01DD220}" type="presParOf" srcId="{9709DCCB-B8A8-47BC-A303-F9EC41DA889E}" destId="{CCB8139E-CA19-491D-9FCD-6BF28923C725}" srcOrd="0" destOrd="0" presId="urn:diagrams.loki3.com/BracketList"/>
    <dgm:cxn modelId="{02F0F7C4-2988-4AF9-BF04-64F0EE634B90}" type="presParOf" srcId="{9709DCCB-B8A8-47BC-A303-F9EC41DA889E}" destId="{14D1633C-A097-4A5A-8269-B04E98857E56}" srcOrd="1" destOrd="0" presId="urn:diagrams.loki3.com/BracketList"/>
    <dgm:cxn modelId="{FEBBB89A-3DC9-4361-99FA-2638888193E6}" type="presParOf" srcId="{9709DCCB-B8A8-47BC-A303-F9EC41DA889E}" destId="{82B38D6F-2AA7-4339-A71D-28AA55699178}" srcOrd="2" destOrd="0" presId="urn:diagrams.loki3.com/BracketList"/>
    <dgm:cxn modelId="{13739E10-8EFE-4740-BDD6-C65738E97814}" type="presParOf" srcId="{9709DCCB-B8A8-47BC-A303-F9EC41DA889E}" destId="{FFFD7BD8-195B-4FA4-9414-4F4C582F5570}" srcOrd="3" destOrd="0" presId="urn:diagrams.loki3.com/BracketList"/>
    <dgm:cxn modelId="{41663860-8DE3-4FD4-8980-1FEBADA3B6B3}" type="presParOf" srcId="{EFEB1020-9C17-48DC-BBE0-54FA743F9F75}" destId="{D3A122A3-FC4C-4845-B4FF-0E74CF3D50D3}" srcOrd="5" destOrd="0" presId="urn:diagrams.loki3.com/BracketList"/>
    <dgm:cxn modelId="{AC162940-BA85-4CC1-8E11-F867C7B5704E}" type="presParOf" srcId="{EFEB1020-9C17-48DC-BBE0-54FA743F9F75}" destId="{CCB5FDA4-BEC8-4CA1-835A-2A3BEEBEC456}" srcOrd="6" destOrd="0" presId="urn:diagrams.loki3.com/BracketList"/>
    <dgm:cxn modelId="{E46BC4CC-A39A-4D98-8BAA-FCFC538FA5A8}" type="presParOf" srcId="{CCB5FDA4-BEC8-4CA1-835A-2A3BEEBEC456}" destId="{9312B733-3AEB-49F6-8245-08553BA2949B}" srcOrd="0" destOrd="0" presId="urn:diagrams.loki3.com/BracketList"/>
    <dgm:cxn modelId="{CB5D7538-FD50-4393-8217-84EC1FA41A65}" type="presParOf" srcId="{CCB5FDA4-BEC8-4CA1-835A-2A3BEEBEC456}" destId="{435AB433-2559-485A-A03D-C32F36288071}" srcOrd="1" destOrd="0" presId="urn:diagrams.loki3.com/BracketList"/>
    <dgm:cxn modelId="{A5F4C2C0-2AD0-4D9C-9722-B687CB19AED5}" type="presParOf" srcId="{CCB5FDA4-BEC8-4CA1-835A-2A3BEEBEC456}" destId="{C13B9160-72D5-46E0-A1C0-91E8634DFAE2}" srcOrd="2" destOrd="0" presId="urn:diagrams.loki3.com/BracketList"/>
    <dgm:cxn modelId="{7A26CC70-3B05-4550-B48E-AA9179FBA0D8}" type="presParOf" srcId="{CCB5FDA4-BEC8-4CA1-835A-2A3BEEBEC456}" destId="{9893D59A-7FEC-486D-89C4-D28135F6121C}" srcOrd="3" destOrd="0" presId="urn:diagrams.loki3.com/BracketList"/>
    <dgm:cxn modelId="{09210F02-D189-4C6E-BB0B-13D5D35D29D6}" type="presParOf" srcId="{EFEB1020-9C17-48DC-BBE0-54FA743F9F75}" destId="{A421D242-ABBF-45EB-97FD-83930430328F}" srcOrd="7" destOrd="0" presId="urn:diagrams.loki3.com/BracketList"/>
    <dgm:cxn modelId="{BF9B1FA8-C6F8-417C-9283-F4B7F3F4EF70}" type="presParOf" srcId="{EFEB1020-9C17-48DC-BBE0-54FA743F9F75}" destId="{F0DED400-B200-4EA2-AB34-CCFF58E07A6E}" srcOrd="8" destOrd="0" presId="urn:diagrams.loki3.com/BracketList"/>
    <dgm:cxn modelId="{E345153F-C919-4567-BC59-069A2E963EE9}" type="presParOf" srcId="{F0DED400-B200-4EA2-AB34-CCFF58E07A6E}" destId="{EFAACCF6-3A6A-4536-89B0-F0A7C44F6BE1}" srcOrd="0" destOrd="0" presId="urn:diagrams.loki3.com/BracketList"/>
    <dgm:cxn modelId="{19F0349F-94B2-48EF-9CB1-A53AF6DFB3E3}" type="presParOf" srcId="{F0DED400-B200-4EA2-AB34-CCFF58E07A6E}" destId="{6497CA82-45EE-4BD1-AEB4-CC3961FBFB74}" srcOrd="1" destOrd="0" presId="urn:diagrams.loki3.com/BracketList"/>
    <dgm:cxn modelId="{BDC27EB9-8B7C-4816-8A7F-E481DA678E0A}" type="presParOf" srcId="{F0DED400-B200-4EA2-AB34-CCFF58E07A6E}" destId="{CD7548DD-1E84-4DA7-B1D0-28F3E4EBFF82}" srcOrd="2" destOrd="0" presId="urn:diagrams.loki3.com/BracketList"/>
    <dgm:cxn modelId="{C48B11B7-350A-42FB-B1E8-37C6E8B4B104}" type="presParOf" srcId="{F0DED400-B200-4EA2-AB34-CCFF58E07A6E}" destId="{9A05939C-6B40-4C32-897A-4A6DC3E71E5B}" srcOrd="3" destOrd="0" presId="urn:diagrams.loki3.com/BracketList"/>
    <dgm:cxn modelId="{ABE5130E-CE17-45B1-8A81-C0E4C5D4AA9D}" type="presParOf" srcId="{EFEB1020-9C17-48DC-BBE0-54FA743F9F75}" destId="{569EA799-9807-4770-B698-79D3EF79120B}" srcOrd="9" destOrd="0" presId="urn:diagrams.loki3.com/BracketList"/>
    <dgm:cxn modelId="{C3FF0216-0C3D-49E3-97BA-BD3CECD08547}" type="presParOf" srcId="{EFEB1020-9C17-48DC-BBE0-54FA743F9F75}" destId="{2B991069-479A-498A-AF83-5B33CD9F12C6}" srcOrd="10" destOrd="0" presId="urn:diagrams.loki3.com/BracketList"/>
    <dgm:cxn modelId="{2C9BD979-B402-42D4-9CC8-2BC1BD98FC71}" type="presParOf" srcId="{2B991069-479A-498A-AF83-5B33CD9F12C6}" destId="{939B76D1-BB33-4E50-9ECD-839FB5787B95}" srcOrd="0" destOrd="0" presId="urn:diagrams.loki3.com/BracketList"/>
    <dgm:cxn modelId="{060B9C99-62E4-4DB3-A4C2-3B4F7EB8EA0E}" type="presParOf" srcId="{2B991069-479A-498A-AF83-5B33CD9F12C6}" destId="{7845F59F-6101-48DE-ABCC-EC5351843F5B}" srcOrd="1" destOrd="0" presId="urn:diagrams.loki3.com/BracketList"/>
    <dgm:cxn modelId="{A6CBCD60-0B97-4541-81C0-E2BA7C5B3668}" type="presParOf" srcId="{2B991069-479A-498A-AF83-5B33CD9F12C6}" destId="{8DC06B04-AA78-4007-96F1-AC66800E204E}" srcOrd="2" destOrd="0" presId="urn:diagrams.loki3.com/BracketList"/>
    <dgm:cxn modelId="{1BB5E12F-D959-4CAD-8C9A-57D3AA29A1E3}" type="presParOf" srcId="{2B991069-479A-498A-AF83-5B33CD9F12C6}" destId="{B43D6F8D-5103-4DCA-8971-053A6B7A987B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1C1FF8-D24B-462D-B13F-4086A7342655}" type="doc">
      <dgm:prSet loTypeId="urn:microsoft.com/office/officeart/2005/8/layout/radial3" loCatId="cycle" qsTypeId="urn:microsoft.com/office/officeart/2005/8/quickstyle/simple5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43275D6C-D470-4E2E-96F8-239EECE5D634}">
      <dgm:prSet phldrT="[Text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sr-Cyrl-RS" dirty="0"/>
            <a:t>Укупни буџетски приходи и примања </a:t>
          </a:r>
          <a:r>
            <a:rPr lang="sr-Cyrl-RS" dirty="0" smtClean="0"/>
            <a:t>5</a:t>
          </a:r>
          <a:r>
            <a:rPr lang="en-US" dirty="0" smtClean="0"/>
            <a:t>61</a:t>
          </a:r>
          <a:r>
            <a:rPr lang="sr-Cyrl-RS" dirty="0" smtClean="0"/>
            <a:t>.</a:t>
          </a:r>
          <a:r>
            <a:rPr lang="en-US" dirty="0" smtClean="0"/>
            <a:t>715</a:t>
          </a:r>
          <a:r>
            <a:rPr lang="sr-Cyrl-RS" dirty="0" smtClean="0"/>
            <a:t>.</a:t>
          </a:r>
          <a:r>
            <a:rPr lang="en-US" dirty="0" smtClean="0"/>
            <a:t>303</a:t>
          </a:r>
          <a:r>
            <a:rPr lang="sr-Cyrl-RS" dirty="0" smtClean="0"/>
            <a:t>,00</a:t>
          </a:r>
          <a:r>
            <a:rPr lang="en-RS" b="1" i="0" u="none" dirty="0" smtClean="0"/>
            <a:t> </a:t>
          </a:r>
          <a:r>
            <a:rPr lang="sr-Cyrl-RS" dirty="0"/>
            <a:t>динара</a:t>
          </a:r>
          <a:endParaRPr lang="en-US" dirty="0"/>
        </a:p>
      </dgm:t>
    </dgm:pt>
    <dgm:pt modelId="{C3508CD6-4178-4856-A1A5-59121457A236}" type="par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5344238D-D1B6-460D-9BE4-114CABEA8131}" type="sib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AEA7499A-114B-4146-9776-CDD8ACEC6B39}">
      <dgm:prSet phldrT="[Text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sr-Cyrl-RS" dirty="0"/>
            <a:t>Трансфери </a:t>
          </a:r>
          <a:r>
            <a:rPr lang="en-US" dirty="0" smtClean="0"/>
            <a:t>209.561.000</a:t>
          </a:r>
          <a:r>
            <a:rPr lang="sr-Cyrl-RS" dirty="0" smtClean="0"/>
            <a:t>,00</a:t>
          </a:r>
          <a:endParaRPr lang="en-RS" b="0" i="0" u="none" dirty="0"/>
        </a:p>
        <a:p>
          <a:pPr algn="ctr"/>
          <a:r>
            <a:rPr lang="sr-Cyrl-RS" dirty="0"/>
            <a:t>динара</a:t>
          </a:r>
          <a:endParaRPr lang="en-US" dirty="0"/>
        </a:p>
      </dgm:t>
    </dgm:pt>
    <dgm:pt modelId="{3756029C-568E-4504-8660-3DE9F861C604}" type="par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FB33CDA3-B14A-45E1-8720-9AFFB02CF5C0}" type="sib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40EF3D92-C4CB-4CBC-8AED-087234C53764}">
      <dgm:prSet phldrT="[Text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sr-Cyrl-RS" b="0" i="0" u="none" dirty="0" smtClean="0"/>
            <a:t>Приходи од продаје добара и услуга</a:t>
          </a:r>
        </a:p>
        <a:p>
          <a:pPr algn="ctr"/>
          <a:r>
            <a:rPr lang="en-US" b="0" i="0" u="none" dirty="0" smtClean="0"/>
            <a:t>10</a:t>
          </a:r>
          <a:r>
            <a:rPr lang="sr-Cyrl-RS" b="0" i="0" u="none" dirty="0" smtClean="0"/>
            <a:t>.06</a:t>
          </a:r>
          <a:r>
            <a:rPr lang="en-US" b="0" i="0" u="none" dirty="0" smtClean="0"/>
            <a:t>0</a:t>
          </a:r>
          <a:r>
            <a:rPr lang="sr-Cyrl-RS" b="0" i="0" u="none" dirty="0" smtClean="0"/>
            <a:t>.000,00</a:t>
          </a:r>
          <a:endParaRPr lang="sr-Cyrl-RS" b="0" i="0" u="none" dirty="0"/>
        </a:p>
      </dgm:t>
    </dgm:pt>
    <dgm:pt modelId="{4FA9126D-361B-4DA5-854C-1DB4EE314D93}" type="par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DCC66F39-0032-4915-A732-5C415659FF68}" type="sib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15426A40-9AD2-4153-8230-E20BC4B11534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sr-Cyrl-RS" sz="1000" dirty="0"/>
            <a:t>Пренета средства из ранијих година</a:t>
          </a:r>
          <a:r>
            <a:rPr lang="sr-Latn-RS" sz="1000" dirty="0"/>
            <a:t> </a:t>
          </a:r>
          <a:r>
            <a:rPr lang="en-US" sz="1000" dirty="0" smtClean="0"/>
            <a:t>39.000.000</a:t>
          </a:r>
          <a:r>
            <a:rPr lang="sr-Cyrl-RS" sz="1000" dirty="0" smtClean="0"/>
            <a:t>,00</a:t>
          </a:r>
          <a:r>
            <a:rPr lang="sr-Latn-RS" sz="1000" dirty="0" smtClean="0"/>
            <a:t> </a:t>
          </a:r>
          <a:r>
            <a:rPr lang="sr-Cyrl-RS" sz="1000" dirty="0"/>
            <a:t>динара</a:t>
          </a:r>
          <a:endParaRPr lang="en-US" sz="1000" dirty="0"/>
        </a:p>
      </dgm:t>
    </dgm:pt>
    <dgm:pt modelId="{A1307EAF-2414-4AFE-BE82-97C79333BAA9}" type="par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869B992E-498B-4FBD-AA48-03E5171031C9}" type="sib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920F0D4F-6C4C-4BE8-9363-F48FBF034871}">
      <dgm:prSet phldrT="[Text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en-RS" b="0" i="0" u="none" dirty="0"/>
            <a:t>M</a:t>
          </a:r>
          <a:r>
            <a:rPr lang="sr-Cyrl-RS" b="0" i="0" u="none" dirty="0" err="1"/>
            <a:t>еморандумске</a:t>
          </a:r>
          <a:r>
            <a:rPr lang="sr-Cyrl-RS" b="0" i="0" u="none" dirty="0"/>
            <a:t> ставке </a:t>
          </a:r>
        </a:p>
        <a:p>
          <a:pPr algn="ctr"/>
          <a:r>
            <a:rPr lang="en-US" b="0" i="0" u="none" dirty="0" smtClean="0"/>
            <a:t>3</a:t>
          </a:r>
          <a:r>
            <a:rPr lang="sr-Cyrl-RS" b="0" i="0" u="none" dirty="0" smtClean="0"/>
            <a:t>00.000,00</a:t>
          </a:r>
          <a:endParaRPr lang="sr-Cyrl-RS" b="0" i="0" u="none" dirty="0"/>
        </a:p>
        <a:p>
          <a:pPr algn="ctr"/>
          <a:r>
            <a:rPr lang="sr-Cyrl-RS" dirty="0"/>
            <a:t>динара</a:t>
          </a:r>
          <a:endParaRPr lang="en-US" dirty="0"/>
        </a:p>
      </dgm:t>
    </dgm:pt>
    <dgm:pt modelId="{5F9FEDD2-AAF1-4278-94C9-B59264FA9EB9}" type="sib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43AA7920-B602-4336-8E46-A663A1629DDB}" type="par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BF71EFAE-EC9F-46E9-BD2A-1686637595DA}">
      <dgm:prSet phldrT="[Text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sr-Cyrl-RS" dirty="0">
              <a:solidFill>
                <a:schemeClr val="tx1"/>
              </a:solidFill>
            </a:rPr>
            <a:t>Други </a:t>
          </a:r>
          <a:r>
            <a:rPr lang="sr-Cyrl-RS" dirty="0" smtClean="0">
              <a:solidFill>
                <a:schemeClr val="tx1"/>
              </a:solidFill>
            </a:rPr>
            <a:t>порези</a:t>
          </a:r>
          <a:endParaRPr lang="sr-Latn-RS" dirty="0">
            <a:solidFill>
              <a:schemeClr val="tx1"/>
            </a:solidFill>
          </a:endParaRPr>
        </a:p>
        <a:p>
          <a:pPr algn="ctr"/>
          <a:r>
            <a:rPr lang="en-US" b="0" i="0" u="none" dirty="0" smtClean="0">
              <a:solidFill>
                <a:schemeClr val="tx1"/>
              </a:solidFill>
            </a:rPr>
            <a:t>4.300.000</a:t>
          </a:r>
          <a:r>
            <a:rPr lang="sr-Cyrl-RS" b="0" i="0" u="none" dirty="0" smtClean="0">
              <a:solidFill>
                <a:schemeClr val="tx1"/>
              </a:solidFill>
            </a:rPr>
            <a:t>,00</a:t>
          </a:r>
          <a:endParaRPr lang="sr-Cyrl-RS" b="0" i="0" u="none" dirty="0">
            <a:solidFill>
              <a:schemeClr val="tx1"/>
            </a:solidFill>
          </a:endParaRPr>
        </a:p>
        <a:p>
          <a:pPr algn="ctr"/>
          <a:r>
            <a:rPr lang="sr-Cyrl-RS" dirty="0">
              <a:solidFill>
                <a:schemeClr val="tx1"/>
              </a:solidFill>
            </a:rPr>
            <a:t>динара</a:t>
          </a:r>
          <a:endParaRPr lang="en-US" dirty="0">
            <a:solidFill>
              <a:schemeClr val="tx1"/>
            </a:solidFill>
          </a:endParaRPr>
        </a:p>
      </dgm:t>
    </dgm:pt>
    <dgm:pt modelId="{83F53DA1-8C67-4AF5-A20A-9CEC6105D842}" type="sib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C16FE7E0-0CCD-40DA-AE7B-F518D75734AD}" type="par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DB1A1606-130D-4B45-9553-0A0B804495DF}">
      <dgm:prSet phldrT="[Text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sr-Cyrl-RS" dirty="0" smtClean="0"/>
            <a:t>Порез на доходак,добит и капиталне доб. 2</a:t>
          </a:r>
          <a:r>
            <a:rPr lang="en-US" dirty="0" smtClean="0"/>
            <a:t>37</a:t>
          </a:r>
          <a:r>
            <a:rPr lang="sr-Cyrl-RS" dirty="0" smtClean="0"/>
            <a:t>.</a:t>
          </a:r>
          <a:r>
            <a:rPr lang="en-US" dirty="0" smtClean="0"/>
            <a:t>37</a:t>
          </a:r>
          <a:r>
            <a:rPr lang="sr-Cyrl-RS" dirty="0" smtClean="0"/>
            <a:t>2.</a:t>
          </a:r>
          <a:r>
            <a:rPr lang="en-US" dirty="0" smtClean="0"/>
            <a:t>159</a:t>
          </a:r>
          <a:r>
            <a:rPr lang="sr-Cyrl-RS" dirty="0" smtClean="0"/>
            <a:t>,00</a:t>
          </a:r>
          <a:endParaRPr lang="en-RS" b="0" i="0" u="none" dirty="0"/>
        </a:p>
        <a:p>
          <a:pPr algn="ctr"/>
          <a:r>
            <a:rPr lang="sr-Cyrl-RS" dirty="0"/>
            <a:t>динара</a:t>
          </a:r>
          <a:endParaRPr lang="en-US" dirty="0"/>
        </a:p>
      </dgm:t>
    </dgm:pt>
    <dgm:pt modelId="{411BF947-09C5-4608-92FF-81B3B11A697B}" type="sib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E71C9696-7619-4519-B8E6-F2196E95C10E}" type="par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5E9C7DB6-113F-445A-874F-2098AFA58A64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sr-Cyrl-RS" sz="1000" dirty="0" smtClean="0"/>
            <a:t>Приходи од имовине</a:t>
          </a:r>
        </a:p>
        <a:p>
          <a:pPr algn="ctr"/>
          <a:r>
            <a:rPr lang="sr-Cyrl-RS" sz="1000" dirty="0" smtClean="0"/>
            <a:t>405.000,00</a:t>
          </a:r>
          <a:endParaRPr lang="en-US" sz="1000" dirty="0"/>
        </a:p>
      </dgm:t>
    </dgm:pt>
    <dgm:pt modelId="{F9284B9C-E8AE-4378-9F23-B0088DBB764B}" type="parTrans" cxnId="{2C06D631-FB8C-4655-B7BE-47E73EC7129D}">
      <dgm:prSet/>
      <dgm:spPr/>
      <dgm:t>
        <a:bodyPr/>
        <a:lstStyle/>
        <a:p>
          <a:endParaRPr lang="en-US"/>
        </a:p>
      </dgm:t>
    </dgm:pt>
    <dgm:pt modelId="{B54351FA-4F02-4B23-BDDD-B30917D7F67C}" type="sibTrans" cxnId="{2C06D631-FB8C-4655-B7BE-47E73EC7129D}">
      <dgm:prSet/>
      <dgm:spPr/>
      <dgm:t>
        <a:bodyPr/>
        <a:lstStyle/>
        <a:p>
          <a:endParaRPr lang="en-US"/>
        </a:p>
      </dgm:t>
    </dgm:pt>
    <dgm:pt modelId="{E241349C-76F2-46E8-9BC5-CE9C062D91DC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sr-Cyrl-RS" sz="1000" dirty="0" smtClean="0"/>
            <a:t>Добровољни трансфери од физичких и правних лица</a:t>
          </a:r>
        </a:p>
        <a:p>
          <a:pPr algn="ctr"/>
          <a:r>
            <a:rPr lang="sr-Cyrl-RS" sz="1000" dirty="0" smtClean="0"/>
            <a:t>200.000,00</a:t>
          </a:r>
          <a:endParaRPr lang="en-US" sz="1000" dirty="0"/>
        </a:p>
      </dgm:t>
    </dgm:pt>
    <dgm:pt modelId="{0D725784-C224-4FE2-98B7-3F757637ABA3}" type="parTrans" cxnId="{C8B4BE25-C579-454F-9AB0-56FBA21BDD4E}">
      <dgm:prSet/>
      <dgm:spPr/>
      <dgm:t>
        <a:bodyPr/>
        <a:lstStyle/>
        <a:p>
          <a:endParaRPr lang="en-US"/>
        </a:p>
      </dgm:t>
    </dgm:pt>
    <dgm:pt modelId="{B8F69DFF-AA2A-4E02-9CF7-F6275BB1AF8A}" type="sibTrans" cxnId="{C8B4BE25-C579-454F-9AB0-56FBA21BDD4E}">
      <dgm:prSet/>
      <dgm:spPr/>
      <dgm:t>
        <a:bodyPr/>
        <a:lstStyle/>
        <a:p>
          <a:endParaRPr lang="en-US"/>
        </a:p>
      </dgm:t>
    </dgm:pt>
    <dgm:pt modelId="{421A8977-6E09-4A06-8B9B-49B0A4E19CC8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sr-Cyrl-RS" sz="1000" dirty="0" smtClean="0"/>
            <a:t>Новчане казне и одузета имовинска корист</a:t>
          </a:r>
        </a:p>
        <a:p>
          <a:pPr algn="ctr"/>
          <a:r>
            <a:rPr lang="sr-Cyrl-RS" sz="1000" dirty="0" smtClean="0"/>
            <a:t>50.000,00</a:t>
          </a:r>
          <a:endParaRPr lang="en-US" sz="1000" dirty="0"/>
        </a:p>
      </dgm:t>
    </dgm:pt>
    <dgm:pt modelId="{EB333A60-A644-49FE-A233-F103F87DB57F}" type="parTrans" cxnId="{3AF16CCE-1FAC-4C0F-BC21-C17A4D99B48F}">
      <dgm:prSet/>
      <dgm:spPr/>
      <dgm:t>
        <a:bodyPr/>
        <a:lstStyle/>
        <a:p>
          <a:endParaRPr lang="en-US"/>
        </a:p>
      </dgm:t>
    </dgm:pt>
    <dgm:pt modelId="{203C9FD9-47F6-43B5-A27B-329EF52EC8E5}" type="sibTrans" cxnId="{3AF16CCE-1FAC-4C0F-BC21-C17A4D99B48F}">
      <dgm:prSet/>
      <dgm:spPr/>
      <dgm:t>
        <a:bodyPr/>
        <a:lstStyle/>
        <a:p>
          <a:endParaRPr lang="en-US"/>
        </a:p>
      </dgm:t>
    </dgm:pt>
    <dgm:pt modelId="{D7670C36-B80D-4297-B39B-CB6E8D017371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sr-Cyrl-RS" sz="1000" dirty="0" smtClean="0"/>
            <a:t>Мешовити и неодређени приходи</a:t>
          </a:r>
        </a:p>
        <a:p>
          <a:pPr algn="ctr"/>
          <a:r>
            <a:rPr lang="sr-Cyrl-RS" sz="1000" dirty="0" smtClean="0"/>
            <a:t>595.144,00</a:t>
          </a:r>
          <a:endParaRPr lang="en-US" sz="1000" dirty="0"/>
        </a:p>
      </dgm:t>
    </dgm:pt>
    <dgm:pt modelId="{F735172A-22EE-45EC-B08B-5E9E3D082354}" type="parTrans" cxnId="{B3CDF318-64F2-4609-BEC4-E3AA105A813C}">
      <dgm:prSet/>
      <dgm:spPr/>
      <dgm:t>
        <a:bodyPr/>
        <a:lstStyle/>
        <a:p>
          <a:endParaRPr lang="en-US"/>
        </a:p>
      </dgm:t>
    </dgm:pt>
    <dgm:pt modelId="{D86E7A69-B412-4CC2-B95D-92E46741F0F9}" type="sibTrans" cxnId="{B3CDF318-64F2-4609-BEC4-E3AA105A813C}">
      <dgm:prSet/>
      <dgm:spPr/>
      <dgm:t>
        <a:bodyPr/>
        <a:lstStyle/>
        <a:p>
          <a:endParaRPr lang="en-US"/>
        </a:p>
      </dgm:t>
    </dgm:pt>
    <dgm:pt modelId="{E6763EE5-8DA4-47FB-A886-915FA197CAD0}" type="pres">
      <dgm:prSet presAssocID="{691C1FF8-D24B-462D-B13F-4086A734265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B746E2-D736-4446-8093-C865FE09A112}" type="pres">
      <dgm:prSet presAssocID="{691C1FF8-D24B-462D-B13F-4086A7342655}" presName="radial" presStyleCnt="0">
        <dgm:presLayoutVars>
          <dgm:animLvl val="ctr"/>
        </dgm:presLayoutVars>
      </dgm:prSet>
      <dgm:spPr/>
    </dgm:pt>
    <dgm:pt modelId="{AFBC9C78-4E8A-498B-ACC1-DC2EFA6E3D36}" type="pres">
      <dgm:prSet presAssocID="{43275D6C-D470-4E2E-96F8-239EECE5D634}" presName="centerShape" presStyleLbl="vennNode1" presStyleIdx="0" presStyleCnt="11" custLinFactNeighborX="3114" custLinFactNeighborY="165"/>
      <dgm:spPr/>
      <dgm:t>
        <a:bodyPr/>
        <a:lstStyle/>
        <a:p>
          <a:endParaRPr lang="en-US"/>
        </a:p>
      </dgm:t>
    </dgm:pt>
    <dgm:pt modelId="{63432802-399F-407F-AC10-7219543A0326}" type="pres">
      <dgm:prSet presAssocID="{DB1A1606-130D-4B45-9553-0A0B804495DF}" presName="node" presStyleLbl="vennNode1" presStyleIdx="1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BFEB2-6844-4A2C-8DC2-780280CBA079}" type="pres">
      <dgm:prSet presAssocID="{AEA7499A-114B-4146-9776-CDD8ACEC6B39}" presName="node" presStyleLbl="vennNode1" presStyleIdx="2" presStyleCnt="11" custRadScaleRad="122880" custRadScaleInc="-66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DE88A7-5745-4E4F-A7A8-F71A4DA0D5F2}" type="pres">
      <dgm:prSet presAssocID="{BF71EFAE-EC9F-46E9-BD2A-1686637595DA}" presName="node" presStyleLbl="vennNode1" presStyleIdx="3" presStyleCnt="11" custRadScaleRad="154980" custRadScaleInc="1341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DE4213-15E1-4436-8045-C055E8A54EDE}" type="pres">
      <dgm:prSet presAssocID="{40EF3D92-C4CB-4CBC-8AED-087234C53764}" presName="node" presStyleLbl="vennNode1" presStyleIdx="4" presStyleCnt="11" custRadScaleRad="120989" custRadScaleInc="992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CFC9CD-FF79-40EF-A271-A8DBB0423AC2}" type="pres">
      <dgm:prSet presAssocID="{920F0D4F-6C4C-4BE8-9363-F48FBF034871}" presName="node" presStyleLbl="vennNode1" presStyleIdx="5" presStyleCnt="11" custRadScaleRad="103463" custRadScaleInc="856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69A2CE-A671-47B5-8CD8-544465E52E9C}" type="pres">
      <dgm:prSet presAssocID="{15426A40-9AD2-4153-8230-E20BC4B11534}" presName="node" presStyleLbl="vennNode1" presStyleIdx="6" presStyleCnt="11" custRadScaleRad="121991" custRadScaleInc="774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A1AEA8-D717-41D8-8682-1E312FBFA9EA}" type="pres">
      <dgm:prSet presAssocID="{E241349C-76F2-46E8-9BC5-CE9C062D91DC}" presName="node" presStyleLbl="vennNode1" presStyleIdx="7" presStyleCnt="11" custRadScaleRad="133409" custRadScaleInc="564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63B95E-7B91-458A-A36C-0D26F3F26AFB}" type="pres">
      <dgm:prSet presAssocID="{421A8977-6E09-4A06-8B9B-49B0A4E19CC8}" presName="node" presStyleLbl="vennNode1" presStyleIdx="8" presStyleCnt="11" custRadScaleRad="116063" custRadScaleInc="301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F457AB-625F-428E-8E52-2F98165F7DAB}" type="pres">
      <dgm:prSet presAssocID="{5E9C7DB6-113F-445A-874F-2098AFA58A64}" presName="node" presStyleLbl="vennNode1" presStyleIdx="9" presStyleCnt="11" custRadScaleRad="123172" custRadScaleInc="77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B3CB08-81B3-4C3B-9CA8-3A5520864CF6}" type="pres">
      <dgm:prSet presAssocID="{D7670C36-B80D-4297-B39B-CB6E8D017371}" presName="node" presStyleLbl="vennNode1" presStyleIdx="10" presStyleCnt="11" custRadScaleRad="117875" custRadScaleInc="-74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2EA3587-932B-4810-997C-DB062E3570AF}" srcId="{43275D6C-D470-4E2E-96F8-239EECE5D634}" destId="{AEA7499A-114B-4146-9776-CDD8ACEC6B39}" srcOrd="1" destOrd="0" parTransId="{3756029C-568E-4504-8660-3DE9F861C604}" sibTransId="{FB33CDA3-B14A-45E1-8720-9AFFB02CF5C0}"/>
    <dgm:cxn modelId="{E2DFF5B8-BF65-4C45-989F-3918B0A358B8}" type="presOf" srcId="{AEA7499A-114B-4146-9776-CDD8ACEC6B39}" destId="{449BFEB2-6844-4A2C-8DC2-780280CBA079}" srcOrd="0" destOrd="0" presId="urn:microsoft.com/office/officeart/2005/8/layout/radial3"/>
    <dgm:cxn modelId="{E91D5090-0D92-42B7-9D4F-F91AB585D7A9}" srcId="{43275D6C-D470-4E2E-96F8-239EECE5D634}" destId="{BF71EFAE-EC9F-46E9-BD2A-1686637595DA}" srcOrd="2" destOrd="0" parTransId="{C16FE7E0-0CCD-40DA-AE7B-F518D75734AD}" sibTransId="{83F53DA1-8C67-4AF5-A20A-9CEC6105D842}"/>
    <dgm:cxn modelId="{59AD7A56-E922-42AB-9AFA-2F0A33B73EFB}" type="presOf" srcId="{40EF3D92-C4CB-4CBC-8AED-087234C53764}" destId="{72DE4213-15E1-4436-8045-C055E8A54EDE}" srcOrd="0" destOrd="0" presId="urn:microsoft.com/office/officeart/2005/8/layout/radial3"/>
    <dgm:cxn modelId="{0158AF33-44F2-4B5B-9A2D-EF764C6F8FA7}" type="presOf" srcId="{43275D6C-D470-4E2E-96F8-239EECE5D634}" destId="{AFBC9C78-4E8A-498B-ACC1-DC2EFA6E3D36}" srcOrd="0" destOrd="0" presId="urn:microsoft.com/office/officeart/2005/8/layout/radial3"/>
    <dgm:cxn modelId="{122CE1FC-6672-4445-955A-0B4FC6E1F4CF}" type="presOf" srcId="{5E9C7DB6-113F-445A-874F-2098AFA58A64}" destId="{18F457AB-625F-428E-8E52-2F98165F7DAB}" srcOrd="0" destOrd="0" presId="urn:microsoft.com/office/officeart/2005/8/layout/radial3"/>
    <dgm:cxn modelId="{EEFECEAF-8E1A-45C3-BE53-B4856566F42A}" type="presOf" srcId="{691C1FF8-D24B-462D-B13F-4086A7342655}" destId="{E6763EE5-8DA4-47FB-A886-915FA197CAD0}" srcOrd="0" destOrd="0" presId="urn:microsoft.com/office/officeart/2005/8/layout/radial3"/>
    <dgm:cxn modelId="{B3CDF318-64F2-4609-BEC4-E3AA105A813C}" srcId="{43275D6C-D470-4E2E-96F8-239EECE5D634}" destId="{D7670C36-B80D-4297-B39B-CB6E8D017371}" srcOrd="9" destOrd="0" parTransId="{F735172A-22EE-45EC-B08B-5E9E3D082354}" sibTransId="{D86E7A69-B412-4CC2-B95D-92E46741F0F9}"/>
    <dgm:cxn modelId="{71DAB0A2-EB40-4D3D-B8DB-E2D95275BF4D}" type="presOf" srcId="{BF71EFAE-EC9F-46E9-BD2A-1686637595DA}" destId="{9DDE88A7-5745-4E4F-A7A8-F71A4DA0D5F2}" srcOrd="0" destOrd="0" presId="urn:microsoft.com/office/officeart/2005/8/layout/radial3"/>
    <dgm:cxn modelId="{17C219EB-BA52-4ACD-90B7-4953F60BBD77}" type="presOf" srcId="{DB1A1606-130D-4B45-9553-0A0B804495DF}" destId="{63432802-399F-407F-AC10-7219543A0326}" srcOrd="0" destOrd="0" presId="urn:microsoft.com/office/officeart/2005/8/layout/radial3"/>
    <dgm:cxn modelId="{705D8BCA-A875-424B-917F-D801608B9607}" srcId="{43275D6C-D470-4E2E-96F8-239EECE5D634}" destId="{920F0D4F-6C4C-4BE8-9363-F48FBF034871}" srcOrd="4" destOrd="0" parTransId="{43AA7920-B602-4336-8E46-A663A1629DDB}" sibTransId="{5F9FEDD2-AAF1-4278-94C9-B59264FA9EB9}"/>
    <dgm:cxn modelId="{2C06D631-FB8C-4655-B7BE-47E73EC7129D}" srcId="{43275D6C-D470-4E2E-96F8-239EECE5D634}" destId="{5E9C7DB6-113F-445A-874F-2098AFA58A64}" srcOrd="8" destOrd="0" parTransId="{F9284B9C-E8AE-4378-9F23-B0088DBB764B}" sibTransId="{B54351FA-4F02-4B23-BDDD-B30917D7F67C}"/>
    <dgm:cxn modelId="{FDDEAF69-066B-4B36-8467-7B2366CEEAC2}" type="presOf" srcId="{E241349C-76F2-46E8-9BC5-CE9C062D91DC}" destId="{17A1AEA8-D717-41D8-8682-1E312FBFA9EA}" srcOrd="0" destOrd="0" presId="urn:microsoft.com/office/officeart/2005/8/layout/radial3"/>
    <dgm:cxn modelId="{C8B4BE25-C579-454F-9AB0-56FBA21BDD4E}" srcId="{43275D6C-D470-4E2E-96F8-239EECE5D634}" destId="{E241349C-76F2-46E8-9BC5-CE9C062D91DC}" srcOrd="6" destOrd="0" parTransId="{0D725784-C224-4FE2-98B7-3F757637ABA3}" sibTransId="{B8F69DFF-AA2A-4E02-9CF7-F6275BB1AF8A}"/>
    <dgm:cxn modelId="{FD5DAB64-48D5-432F-938D-E1F3721358B9}" type="presOf" srcId="{15426A40-9AD2-4153-8230-E20BC4B11534}" destId="{FC69A2CE-A671-47B5-8CD8-544465E52E9C}" srcOrd="0" destOrd="0" presId="urn:microsoft.com/office/officeart/2005/8/layout/radial3"/>
    <dgm:cxn modelId="{A8EA5165-9419-4BAD-BDB3-9194338DFA99}" type="presOf" srcId="{920F0D4F-6C4C-4BE8-9363-F48FBF034871}" destId="{91CFC9CD-FF79-40EF-A271-A8DBB0423AC2}" srcOrd="0" destOrd="0" presId="urn:microsoft.com/office/officeart/2005/8/layout/radial3"/>
    <dgm:cxn modelId="{09B198C8-E6EF-4BF2-B04A-98A7D3B82C52}" srcId="{43275D6C-D470-4E2E-96F8-239EECE5D634}" destId="{15426A40-9AD2-4153-8230-E20BC4B11534}" srcOrd="5" destOrd="0" parTransId="{A1307EAF-2414-4AFE-BE82-97C79333BAA9}" sibTransId="{869B992E-498B-4FBD-AA48-03E5171031C9}"/>
    <dgm:cxn modelId="{1058105B-8F0D-4A1C-B856-13B7231F0307}" type="presOf" srcId="{421A8977-6E09-4A06-8B9B-49B0A4E19CC8}" destId="{B063B95E-7B91-458A-A36C-0D26F3F26AFB}" srcOrd="0" destOrd="0" presId="urn:microsoft.com/office/officeart/2005/8/layout/radial3"/>
    <dgm:cxn modelId="{0AC9C91C-155D-46F0-9E26-33B93E5E0E08}" srcId="{691C1FF8-D24B-462D-B13F-4086A7342655}" destId="{43275D6C-D470-4E2E-96F8-239EECE5D634}" srcOrd="0" destOrd="0" parTransId="{C3508CD6-4178-4856-A1A5-59121457A236}" sibTransId="{5344238D-D1B6-460D-9BE4-114CABEA8131}"/>
    <dgm:cxn modelId="{5AB6184A-D4D4-4DB6-AEE3-EFDCCC155388}" type="presOf" srcId="{D7670C36-B80D-4297-B39B-CB6E8D017371}" destId="{7EB3CB08-81B3-4C3B-9CA8-3A5520864CF6}" srcOrd="0" destOrd="0" presId="urn:microsoft.com/office/officeart/2005/8/layout/radial3"/>
    <dgm:cxn modelId="{3AF16CCE-1FAC-4C0F-BC21-C17A4D99B48F}" srcId="{43275D6C-D470-4E2E-96F8-239EECE5D634}" destId="{421A8977-6E09-4A06-8B9B-49B0A4E19CC8}" srcOrd="7" destOrd="0" parTransId="{EB333A60-A644-49FE-A233-F103F87DB57F}" sibTransId="{203C9FD9-47F6-43B5-A27B-329EF52EC8E5}"/>
    <dgm:cxn modelId="{352C831E-5F27-4CEA-B329-F961BC5C1E53}" srcId="{43275D6C-D470-4E2E-96F8-239EECE5D634}" destId="{40EF3D92-C4CB-4CBC-8AED-087234C53764}" srcOrd="3" destOrd="0" parTransId="{4FA9126D-361B-4DA5-854C-1DB4EE314D93}" sibTransId="{DCC66F39-0032-4915-A732-5C415659FF68}"/>
    <dgm:cxn modelId="{8DDA3E00-731C-4A18-9115-B59AF995D68E}" srcId="{43275D6C-D470-4E2E-96F8-239EECE5D634}" destId="{DB1A1606-130D-4B45-9553-0A0B804495DF}" srcOrd="0" destOrd="0" parTransId="{E71C9696-7619-4519-B8E6-F2196E95C10E}" sibTransId="{411BF947-09C5-4608-92FF-81B3B11A697B}"/>
    <dgm:cxn modelId="{87C48BEA-C374-4C9C-B902-0115BE738B0E}" type="presParOf" srcId="{E6763EE5-8DA4-47FB-A886-915FA197CAD0}" destId="{1FB746E2-D736-4446-8093-C865FE09A112}" srcOrd="0" destOrd="0" presId="urn:microsoft.com/office/officeart/2005/8/layout/radial3"/>
    <dgm:cxn modelId="{0BE599D3-AC33-4BB1-B65F-67057E9F0439}" type="presParOf" srcId="{1FB746E2-D736-4446-8093-C865FE09A112}" destId="{AFBC9C78-4E8A-498B-ACC1-DC2EFA6E3D36}" srcOrd="0" destOrd="0" presId="urn:microsoft.com/office/officeart/2005/8/layout/radial3"/>
    <dgm:cxn modelId="{3112FEE1-FC72-43DD-89AB-500CF1B7F756}" type="presParOf" srcId="{1FB746E2-D736-4446-8093-C865FE09A112}" destId="{63432802-399F-407F-AC10-7219543A0326}" srcOrd="1" destOrd="0" presId="urn:microsoft.com/office/officeart/2005/8/layout/radial3"/>
    <dgm:cxn modelId="{60CC9D71-A974-41EE-B9EF-0513EF55550C}" type="presParOf" srcId="{1FB746E2-D736-4446-8093-C865FE09A112}" destId="{449BFEB2-6844-4A2C-8DC2-780280CBA079}" srcOrd="2" destOrd="0" presId="urn:microsoft.com/office/officeart/2005/8/layout/radial3"/>
    <dgm:cxn modelId="{9B76058B-03D0-477D-ADAF-69F9BA416969}" type="presParOf" srcId="{1FB746E2-D736-4446-8093-C865FE09A112}" destId="{9DDE88A7-5745-4E4F-A7A8-F71A4DA0D5F2}" srcOrd="3" destOrd="0" presId="urn:microsoft.com/office/officeart/2005/8/layout/radial3"/>
    <dgm:cxn modelId="{BBA494C5-DF7A-463A-A778-D7424FE42FD1}" type="presParOf" srcId="{1FB746E2-D736-4446-8093-C865FE09A112}" destId="{72DE4213-15E1-4436-8045-C055E8A54EDE}" srcOrd="4" destOrd="0" presId="urn:microsoft.com/office/officeart/2005/8/layout/radial3"/>
    <dgm:cxn modelId="{829D5A23-E7C8-4F2F-BBF0-A05AEF87B1F3}" type="presParOf" srcId="{1FB746E2-D736-4446-8093-C865FE09A112}" destId="{91CFC9CD-FF79-40EF-A271-A8DBB0423AC2}" srcOrd="5" destOrd="0" presId="urn:microsoft.com/office/officeart/2005/8/layout/radial3"/>
    <dgm:cxn modelId="{AB36D377-182D-4F38-A7FA-BE410BDE00D5}" type="presParOf" srcId="{1FB746E2-D736-4446-8093-C865FE09A112}" destId="{FC69A2CE-A671-47B5-8CD8-544465E52E9C}" srcOrd="6" destOrd="0" presId="urn:microsoft.com/office/officeart/2005/8/layout/radial3"/>
    <dgm:cxn modelId="{D99A5E9A-7773-46F4-BD59-20A25ABCCC72}" type="presParOf" srcId="{1FB746E2-D736-4446-8093-C865FE09A112}" destId="{17A1AEA8-D717-41D8-8682-1E312FBFA9EA}" srcOrd="7" destOrd="0" presId="urn:microsoft.com/office/officeart/2005/8/layout/radial3"/>
    <dgm:cxn modelId="{4ED5611A-940E-4B0E-A20A-F3D403FF7457}" type="presParOf" srcId="{1FB746E2-D736-4446-8093-C865FE09A112}" destId="{B063B95E-7B91-458A-A36C-0D26F3F26AFB}" srcOrd="8" destOrd="0" presId="urn:microsoft.com/office/officeart/2005/8/layout/radial3"/>
    <dgm:cxn modelId="{04232560-AFAB-4165-8D1B-BB6D3BCBCAFC}" type="presParOf" srcId="{1FB746E2-D736-4446-8093-C865FE09A112}" destId="{18F457AB-625F-428E-8E52-2F98165F7DAB}" srcOrd="9" destOrd="0" presId="urn:microsoft.com/office/officeart/2005/8/layout/radial3"/>
    <dgm:cxn modelId="{3FE7C363-A9E8-4808-A0F2-3296AB04897D}" type="presParOf" srcId="{1FB746E2-D736-4446-8093-C865FE09A112}" destId="{7EB3CB08-81B3-4C3B-9CA8-3A5520864CF6}" srcOrd="10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Расходи за запослене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7030A0"/>
        </a:solidFill>
      </dgm:spPr>
      <dgm:t>
        <a:bodyPr/>
        <a:lstStyle/>
        <a:p>
          <a:r>
            <a:rPr lang="sr-Cyrl-RS" sz="1400" b="1" dirty="0"/>
            <a:t>Расходи за запослене </a:t>
          </a:r>
          <a:r>
            <a:rPr lang="sr-Cyrl-RS" sz="1400" dirty="0"/>
            <a:t>представљају све трошкове за запослене, како у управи тако и код буџетских корисника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r>
            <a:rPr lang="sr-Cyrl-RS" b="1" dirty="0"/>
            <a:t>Коришћење роба и услуга </a:t>
          </a:r>
          <a:endParaRPr lang="en-US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50"/>
        </a:solidFill>
      </dgm:spPr>
      <dgm:t>
        <a:bodyPr/>
        <a:lstStyle/>
        <a:p>
          <a:pPr algn="just"/>
          <a:r>
            <a:rPr lang="sr-Cyrl-RS" sz="1400" b="1" dirty="0"/>
            <a:t>Коришћење роба и услуга </a:t>
          </a:r>
          <a:r>
            <a:rPr lang="sr-Cyrl-RS" sz="14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Дотације и трансфери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sr-Cyrl-RS" sz="1400" b="1" dirty="0"/>
            <a:t>Дотације и трансфери </a:t>
          </a:r>
          <a:r>
            <a:rPr lang="sr-Cyrl-RS" sz="1400" dirty="0"/>
            <a:t>су трошкови које локална самоуправа </a:t>
          </a:r>
          <a:r>
            <a:rPr lang="ru-RU" sz="14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400" dirty="0"/>
            <a:t> као што су школе, центар за социјални рад, дом здравља.</a:t>
          </a:r>
          <a:r>
            <a:rPr lang="en-US" sz="1400" dirty="0"/>
            <a:t> </a:t>
          </a:r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Остали расходи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Остали расходи </a:t>
          </a:r>
          <a:r>
            <a:rPr lang="sr-Cyrl-RS" sz="1400" dirty="0"/>
            <a:t>обухватају дотације невладиним организацијама, порезе, таксе, новчане казне.</a:t>
          </a:r>
          <a:endParaRPr lang="en-US" sz="1400" dirty="0"/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Субвенције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ru-RU" sz="1400" b="1" dirty="0"/>
            <a:t>Субвенције</a:t>
          </a:r>
          <a:r>
            <a:rPr lang="ru-RU" sz="1400" dirty="0"/>
            <a:t> сe одобравају за функционисање међумесног превоза и  пољопривредним произвођачима. 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Социјална заштита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Социјална заштита </a:t>
          </a:r>
          <a:r>
            <a:rPr lang="sr-Cyrl-RS" sz="1400" dirty="0"/>
            <a:t>обухвата све трошкове исплате социјалне помоћи за различите категорије грађана.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48096665-F98A-4372-9642-AA104F5D458A}">
      <dgm:prSet phldrT="[Text]"/>
      <dgm:spPr/>
      <dgm:t>
        <a:bodyPr/>
        <a:lstStyle/>
        <a:p>
          <a:r>
            <a:rPr lang="sr-Cyrl-RS" b="1" dirty="0"/>
            <a:t>Буџетска резерва</a:t>
          </a:r>
          <a:endParaRPr lang="en-US" b="1" dirty="0"/>
        </a:p>
      </dgm:t>
    </dgm:pt>
    <dgm:pt modelId="{AFDDD8A6-A5D8-4980-A3AD-3612739BB0D6}" type="parTrans" cxnId="{FF60118A-5412-436E-B845-69CD79E57C83}">
      <dgm:prSet/>
      <dgm:spPr/>
      <dgm:t>
        <a:bodyPr/>
        <a:lstStyle/>
        <a:p>
          <a:endParaRPr lang="en-US"/>
        </a:p>
      </dgm:t>
    </dgm:pt>
    <dgm:pt modelId="{5FC22904-D7CC-4648-88EC-995516A10DB1}" type="sibTrans" cxnId="{FF60118A-5412-436E-B845-69CD79E57C83}">
      <dgm:prSet/>
      <dgm:spPr/>
      <dgm:t>
        <a:bodyPr/>
        <a:lstStyle/>
        <a:p>
          <a:endParaRPr lang="en-US"/>
        </a:p>
      </dgm:t>
    </dgm:pt>
    <dgm:pt modelId="{97F877CB-9B8D-43D2-81EC-7EBF25320968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sr-Cyrl-RS" b="1" dirty="0"/>
            <a:t>Буџетска резерва </a:t>
          </a:r>
          <a:r>
            <a:rPr lang="sr-Cyrl-RS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dirty="0"/>
        </a:p>
      </dgm:t>
    </dgm:pt>
    <dgm:pt modelId="{B1A118C8-65C5-4505-9861-C15DF46DDE40}" type="parTrans" cxnId="{C2060C01-AE6C-49A2-9E7C-10136D57EE22}">
      <dgm:prSet/>
      <dgm:spPr/>
      <dgm:t>
        <a:bodyPr/>
        <a:lstStyle/>
        <a:p>
          <a:endParaRPr lang="en-US"/>
        </a:p>
      </dgm:t>
    </dgm:pt>
    <dgm:pt modelId="{85A9A230-CB7F-4D0E-AEAE-CC533D1E4637}" type="sibTrans" cxnId="{C2060C01-AE6C-49A2-9E7C-10136D57EE22}">
      <dgm:prSet/>
      <dgm:spPr/>
      <dgm:t>
        <a:bodyPr/>
        <a:lstStyle/>
        <a:p>
          <a:endParaRPr lang="en-US"/>
        </a:p>
      </dgm:t>
    </dgm:pt>
    <dgm:pt modelId="{1BF4645B-0E25-4982-8755-C468FC62C39C}">
      <dgm:prSet phldrT="[Text]"/>
      <dgm:spPr/>
      <dgm:t>
        <a:bodyPr/>
        <a:lstStyle/>
        <a:p>
          <a:r>
            <a:rPr lang="sr-Cyrl-RS" b="1" dirty="0"/>
            <a:t>Капитални издаци</a:t>
          </a:r>
          <a:endParaRPr lang="en-US" b="1" dirty="0"/>
        </a:p>
      </dgm:t>
    </dgm:pt>
    <dgm:pt modelId="{C1391573-84AC-4A5F-9872-896027FCD9E0}" type="parTrans" cxnId="{0B3FDED6-0041-4BD1-9A6E-DBDB5E3BB9B4}">
      <dgm:prSet/>
      <dgm:spPr/>
      <dgm:t>
        <a:bodyPr/>
        <a:lstStyle/>
        <a:p>
          <a:endParaRPr lang="en-US"/>
        </a:p>
      </dgm:t>
    </dgm:pt>
    <dgm:pt modelId="{EAAC9105-FD12-40C6-84F5-2CAFAE74C666}" type="sibTrans" cxnId="{0B3FDED6-0041-4BD1-9A6E-DBDB5E3BB9B4}">
      <dgm:prSet/>
      <dgm:spPr/>
      <dgm:t>
        <a:bodyPr/>
        <a:lstStyle/>
        <a:p>
          <a:endParaRPr lang="en-US"/>
        </a:p>
      </dgm:t>
    </dgm:pt>
    <dgm:pt modelId="{423C6F79-8640-4D5E-8F7E-2B463BCF528C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b="1" dirty="0"/>
            <a:t>Капитални издаци </a:t>
          </a:r>
          <a:r>
            <a:rPr lang="sr-Cyrl-RS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dirty="0"/>
        </a:p>
      </dgm:t>
    </dgm:pt>
    <dgm:pt modelId="{491E2BD3-8551-49F0-919A-AB73427DE405}" type="parTrans" cxnId="{D51F2C8A-AB76-4B34-9AF8-3FA9A4DB4238}">
      <dgm:prSet/>
      <dgm:spPr/>
      <dgm:t>
        <a:bodyPr/>
        <a:lstStyle/>
        <a:p>
          <a:endParaRPr lang="en-US"/>
        </a:p>
      </dgm:t>
    </dgm:pt>
    <dgm:pt modelId="{BC9BB851-E04E-4BC3-8DA9-DF824BEE6D0D}" type="sibTrans" cxnId="{D51F2C8A-AB76-4B34-9AF8-3FA9A4DB4238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8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8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8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8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8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8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EFA11E-9373-40F9-A3AA-EE96EB176FFC}" type="pres">
      <dgm:prSet presAssocID="{BCA81F17-B88D-47F3-91A4-C02EC1C807D8}" presName="spV" presStyleCnt="0"/>
      <dgm:spPr/>
    </dgm:pt>
    <dgm:pt modelId="{4B12A308-E2AF-4F45-882B-691EF4FA1B43}" type="pres">
      <dgm:prSet presAssocID="{48096665-F98A-4372-9642-AA104F5D458A}" presName="linNode" presStyleCnt="0"/>
      <dgm:spPr/>
    </dgm:pt>
    <dgm:pt modelId="{B471A916-B6F4-4017-A447-E2C98CEE19B9}" type="pres">
      <dgm:prSet presAssocID="{48096665-F98A-4372-9642-AA104F5D458A}" presName="parTx" presStyleLbl="revTx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976215-9D17-4223-A92A-D3302071B429}" type="pres">
      <dgm:prSet presAssocID="{48096665-F98A-4372-9642-AA104F5D458A}" presName="bracket" presStyleLbl="parChTrans1D1" presStyleIdx="6" presStyleCnt="8"/>
      <dgm:spPr/>
    </dgm:pt>
    <dgm:pt modelId="{C984C73F-7C05-410A-B91E-AD111AE0E45B}" type="pres">
      <dgm:prSet presAssocID="{48096665-F98A-4372-9642-AA104F5D458A}" presName="spH" presStyleCnt="0"/>
      <dgm:spPr/>
    </dgm:pt>
    <dgm:pt modelId="{260E7D26-6540-4407-AA35-D081FC05F135}" type="pres">
      <dgm:prSet presAssocID="{48096665-F98A-4372-9642-AA104F5D458A}" presName="desTx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942DC7-D611-481D-85C3-17E9EE928CC9}" type="pres">
      <dgm:prSet presAssocID="{5FC22904-D7CC-4648-88EC-995516A10DB1}" presName="spV" presStyleCnt="0"/>
      <dgm:spPr/>
    </dgm:pt>
    <dgm:pt modelId="{5A582BDF-EB51-42B9-AFE8-1D18A89089BC}" type="pres">
      <dgm:prSet presAssocID="{1BF4645B-0E25-4982-8755-C468FC62C39C}" presName="linNode" presStyleCnt="0"/>
      <dgm:spPr/>
    </dgm:pt>
    <dgm:pt modelId="{320B77C6-F8A0-4CEB-8B55-79E4A1BAF9E9}" type="pres">
      <dgm:prSet presAssocID="{1BF4645B-0E25-4982-8755-C468FC62C39C}" presName="parTx" presStyleLbl="revTx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3A06C6-F698-48F4-A91D-0B2B17EECBA4}" type="pres">
      <dgm:prSet presAssocID="{1BF4645B-0E25-4982-8755-C468FC62C39C}" presName="bracket" presStyleLbl="parChTrans1D1" presStyleIdx="7" presStyleCnt="8"/>
      <dgm:spPr/>
    </dgm:pt>
    <dgm:pt modelId="{4A43BD3F-83F2-4A36-B8AE-CC5DC27FAC9E}" type="pres">
      <dgm:prSet presAssocID="{1BF4645B-0E25-4982-8755-C468FC62C39C}" presName="spH" presStyleCnt="0"/>
      <dgm:spPr/>
    </dgm:pt>
    <dgm:pt modelId="{E8E0050D-5592-4FFB-BC24-07DF887B3DF2}" type="pres">
      <dgm:prSet presAssocID="{1BF4645B-0E25-4982-8755-C468FC62C39C}" presName="desTx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913F8910-4C80-476B-BB1A-84CDC766C5E5}" type="presOf" srcId="{EEA47F19-311D-44B3-AAA4-35C98BD4844B}" destId="{EFEB1020-9C17-48DC-BBE0-54FA743F9F75}" srcOrd="0" destOrd="0" presId="urn:diagrams.loki3.com/BracketList"/>
    <dgm:cxn modelId="{EC0075EB-3DC2-4074-AA80-170858192B86}" type="presOf" srcId="{28888755-727E-436B-B2F2-DA7896544A65}" destId="{9312B733-3AEB-49F6-8245-08553BA2949B}" srcOrd="0" destOrd="0" presId="urn:diagrams.loki3.com/BracketList"/>
    <dgm:cxn modelId="{3A62F178-8066-4771-B4B9-5EF0D5B95712}" type="presOf" srcId="{1BF4645B-0E25-4982-8755-C468FC62C39C}" destId="{320B77C6-F8A0-4CEB-8B55-79E4A1BAF9E9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D51F2C8A-AB76-4B34-9AF8-3FA9A4DB4238}" srcId="{1BF4645B-0E25-4982-8755-C468FC62C39C}" destId="{423C6F79-8640-4D5E-8F7E-2B463BCF528C}" srcOrd="0" destOrd="0" parTransId="{491E2BD3-8551-49F0-919A-AB73427DE405}" sibTransId="{BC9BB851-E04E-4BC3-8DA9-DF824BEE6D0D}"/>
    <dgm:cxn modelId="{4A72B881-7734-4A48-B974-4165271D16B3}" type="presOf" srcId="{A22D28D0-C0EE-4FAC-9411-A8A4995FB17B}" destId="{B43D6F8D-5103-4DCA-8971-053A6B7A987B}" srcOrd="0" destOrd="0" presId="urn:diagrams.loki3.com/BracketList"/>
    <dgm:cxn modelId="{0B3FDED6-0041-4BD1-9A6E-DBDB5E3BB9B4}" srcId="{EEA47F19-311D-44B3-AAA4-35C98BD4844B}" destId="{1BF4645B-0E25-4982-8755-C468FC62C39C}" srcOrd="7" destOrd="0" parTransId="{C1391573-84AC-4A5F-9872-896027FCD9E0}" sibTransId="{EAAC9105-FD12-40C6-84F5-2CAFAE74C666}"/>
    <dgm:cxn modelId="{1EC38B43-666B-4E38-81B7-8A080ED8DA87}" type="presOf" srcId="{0C844461-76DE-4FEA-A87D-23440AD6FC2E}" destId="{C6144CDB-22C1-4337-9F95-C3A522A707D1}" srcOrd="0" destOrd="0" presId="urn:diagrams.loki3.com/BracketList"/>
    <dgm:cxn modelId="{C314BF9B-D2C0-49FD-8192-2D4E8F24E524}" type="presOf" srcId="{E1B79EE1-1157-4302-AB0B-8FEDC81165FD}" destId="{F40D94EA-52E0-4740-A924-EAF350BDF213}" srcOrd="0" destOrd="0" presId="urn:diagrams.loki3.com/BracketList"/>
    <dgm:cxn modelId="{CA57D8EB-0B56-4F96-A4E4-69872B3236BF}" type="presOf" srcId="{423C6F79-8640-4D5E-8F7E-2B463BCF528C}" destId="{E8E0050D-5592-4FFB-BC24-07DF887B3DF2}" srcOrd="0" destOrd="0" presId="urn:diagrams.loki3.com/BracketList"/>
    <dgm:cxn modelId="{BCE59B63-5EB1-433A-8547-EDBAFAA0A920}" type="presOf" srcId="{6B14159D-5902-471E-9F91-CEA86CA18597}" destId="{FFFD7BD8-195B-4FA4-9414-4F4C582F5570}" srcOrd="0" destOrd="0" presId="urn:diagrams.loki3.com/BracketList"/>
    <dgm:cxn modelId="{A2BA0882-E9E2-465B-A810-984927F0F13D}" type="presOf" srcId="{97F877CB-9B8D-43D2-81EC-7EBF25320968}" destId="{260E7D26-6540-4407-AA35-D081FC05F135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C2060C01-AE6C-49A2-9E7C-10136D57EE22}" srcId="{48096665-F98A-4372-9642-AA104F5D458A}" destId="{97F877CB-9B8D-43D2-81EC-7EBF25320968}" srcOrd="0" destOrd="0" parTransId="{B1A118C8-65C5-4505-9861-C15DF46DDE40}" sibTransId="{85A9A230-CB7F-4D0E-AEAE-CC533D1E4637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125639C7-B690-4F53-A1C9-BB18BE26EFFF}" type="presOf" srcId="{FE2BA0E8-81AC-463B-B498-EF464F5BCE06}" destId="{9893D59A-7FEC-486D-89C4-D28135F6121C}" srcOrd="0" destOrd="0" presId="urn:diagrams.loki3.com/BracketList"/>
    <dgm:cxn modelId="{FF60118A-5412-436E-B845-69CD79E57C83}" srcId="{EEA47F19-311D-44B3-AAA4-35C98BD4844B}" destId="{48096665-F98A-4372-9642-AA104F5D458A}" srcOrd="6" destOrd="0" parTransId="{AFDDD8A6-A5D8-4980-A3AD-3612739BB0D6}" sibTransId="{5FC22904-D7CC-4648-88EC-995516A10DB1}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E8F8E3A6-DE2E-43A3-A54F-79C8F4CD16F2}" type="presOf" srcId="{92FD0664-EE76-4121-BE7B-68FC1EE5F4D7}" destId="{C6BA9D27-2D60-4BA7-98A9-E18E57FDB6CB}" srcOrd="0" destOrd="0" presId="urn:diagrams.loki3.com/BracketList"/>
    <dgm:cxn modelId="{1A66DD3E-AD41-4FBE-A90F-6733EF188F32}" type="presOf" srcId="{26EF48C7-6381-4355-B03F-DD441AE957C7}" destId="{EFAACCF6-3A6A-4536-89B0-F0A7C44F6BE1}" srcOrd="0" destOrd="0" presId="urn:diagrams.loki3.com/BracketList"/>
    <dgm:cxn modelId="{09EA19A1-AD92-457C-AA02-410DD0335895}" type="presOf" srcId="{E055884F-7426-4921-A0E5-9CA56A76B49A}" destId="{CCB8139E-CA19-491D-9FCD-6BF28923C725}" srcOrd="0" destOrd="0" presId="urn:diagrams.loki3.com/BracketList"/>
    <dgm:cxn modelId="{CAC21658-3423-481C-AF27-E9996CB921F1}" type="presOf" srcId="{D45E583C-4AAD-40D2-9D24-9A0A68141567}" destId="{7BB6658A-32E0-42C7-B82A-240BF45CF27D}" srcOrd="0" destOrd="0" presId="urn:diagrams.loki3.com/BracketList"/>
    <dgm:cxn modelId="{6CADC6AF-E4D1-4118-B6AD-2936E20B24E4}" type="presOf" srcId="{E1AD8724-28DC-48C5-B75E-B0D1F33E6279}" destId="{939B76D1-BB33-4E50-9ECD-839FB5787B9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592F709B-0D71-4665-94FE-FCFCC1F99F37}" type="presOf" srcId="{48096665-F98A-4372-9642-AA104F5D458A}" destId="{B471A916-B6F4-4017-A447-E2C98CEE19B9}" srcOrd="0" destOrd="0" presId="urn:diagrams.loki3.com/BracketList"/>
    <dgm:cxn modelId="{45E7555C-A21A-4EDC-9BCD-7FDE66998A88}" type="presOf" srcId="{4B4A2A45-FFA7-47F5-A99D-A2DFD7698107}" destId="{9A05939C-6B40-4C32-897A-4A6DC3E71E5B}" srcOrd="0" destOrd="0" presId="urn:diagrams.loki3.com/BracketList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40D3676A-F1A5-4427-A548-CBF9A5223C2B}" type="presParOf" srcId="{EFEB1020-9C17-48DC-BBE0-54FA743F9F75}" destId="{98695426-23ED-40C0-90A1-2BB445DEBC64}" srcOrd="0" destOrd="0" presId="urn:diagrams.loki3.com/BracketList"/>
    <dgm:cxn modelId="{B99D9979-491A-40BC-A44D-704510C66282}" type="presParOf" srcId="{98695426-23ED-40C0-90A1-2BB445DEBC64}" destId="{C6144CDB-22C1-4337-9F95-C3A522A707D1}" srcOrd="0" destOrd="0" presId="urn:diagrams.loki3.com/BracketList"/>
    <dgm:cxn modelId="{3F038A8C-54CA-4C12-A4D5-3697C0B0FBA8}" type="presParOf" srcId="{98695426-23ED-40C0-90A1-2BB445DEBC64}" destId="{02385D1D-92EB-445D-B736-940004751C79}" srcOrd="1" destOrd="0" presId="urn:diagrams.loki3.com/BracketList"/>
    <dgm:cxn modelId="{F23B245D-83AC-4E44-9437-D8C1D4427331}" type="presParOf" srcId="{98695426-23ED-40C0-90A1-2BB445DEBC64}" destId="{99D36636-E395-439F-A79A-29C0BFB6F7E4}" srcOrd="2" destOrd="0" presId="urn:diagrams.loki3.com/BracketList"/>
    <dgm:cxn modelId="{8BB22B44-3292-44A1-98F4-F5A8176417B5}" type="presParOf" srcId="{98695426-23ED-40C0-90A1-2BB445DEBC64}" destId="{7BB6658A-32E0-42C7-B82A-240BF45CF27D}" srcOrd="3" destOrd="0" presId="urn:diagrams.loki3.com/BracketList"/>
    <dgm:cxn modelId="{C04665F8-7E1A-4C16-AABE-A33AF5389545}" type="presParOf" srcId="{EFEB1020-9C17-48DC-BBE0-54FA743F9F75}" destId="{5B3CB043-7A92-47E9-A4C4-39EC715F2552}" srcOrd="1" destOrd="0" presId="urn:diagrams.loki3.com/BracketList"/>
    <dgm:cxn modelId="{E8028D0D-089D-42C5-B5EB-64B3BC2137A7}" type="presParOf" srcId="{EFEB1020-9C17-48DC-BBE0-54FA743F9F75}" destId="{D9DF5E9A-39D4-44B7-A326-58B07A05D91E}" srcOrd="2" destOrd="0" presId="urn:diagrams.loki3.com/BracketList"/>
    <dgm:cxn modelId="{8E15159D-3AB1-440E-8894-59BE2B56B134}" type="presParOf" srcId="{D9DF5E9A-39D4-44B7-A326-58B07A05D91E}" destId="{F40D94EA-52E0-4740-A924-EAF350BDF213}" srcOrd="0" destOrd="0" presId="urn:diagrams.loki3.com/BracketList"/>
    <dgm:cxn modelId="{2C9CC56C-A542-4653-888C-37B18F18AC1C}" type="presParOf" srcId="{D9DF5E9A-39D4-44B7-A326-58B07A05D91E}" destId="{0E930D30-96BC-4D43-B65A-EE88C46DBE48}" srcOrd="1" destOrd="0" presId="urn:diagrams.loki3.com/BracketList"/>
    <dgm:cxn modelId="{C4F76B05-4424-487A-8D78-1F339773380F}" type="presParOf" srcId="{D9DF5E9A-39D4-44B7-A326-58B07A05D91E}" destId="{5831BF15-ED1F-4BD5-857B-18B8E573D9AB}" srcOrd="2" destOrd="0" presId="urn:diagrams.loki3.com/BracketList"/>
    <dgm:cxn modelId="{9684803F-D7ED-4E86-98D4-25A7B956A53E}" type="presParOf" srcId="{D9DF5E9A-39D4-44B7-A326-58B07A05D91E}" destId="{C6BA9D27-2D60-4BA7-98A9-E18E57FDB6CB}" srcOrd="3" destOrd="0" presId="urn:diagrams.loki3.com/BracketList"/>
    <dgm:cxn modelId="{CAAAF0B7-68D1-4FE6-9F89-AF4A1B4DB582}" type="presParOf" srcId="{EFEB1020-9C17-48DC-BBE0-54FA743F9F75}" destId="{5A002753-9FCA-4DC5-B8A6-1F7632BDDE58}" srcOrd="3" destOrd="0" presId="urn:diagrams.loki3.com/BracketList"/>
    <dgm:cxn modelId="{E925D2BD-B112-4BAD-B36C-8E73DF494DB0}" type="presParOf" srcId="{EFEB1020-9C17-48DC-BBE0-54FA743F9F75}" destId="{9709DCCB-B8A8-47BC-A303-F9EC41DA889E}" srcOrd="4" destOrd="0" presId="urn:diagrams.loki3.com/BracketList"/>
    <dgm:cxn modelId="{DB8B94F4-2A60-4DB1-8236-F85C9F7015D4}" type="presParOf" srcId="{9709DCCB-B8A8-47BC-A303-F9EC41DA889E}" destId="{CCB8139E-CA19-491D-9FCD-6BF28923C725}" srcOrd="0" destOrd="0" presId="urn:diagrams.loki3.com/BracketList"/>
    <dgm:cxn modelId="{2B8D4E56-DF9C-4ECA-BBB6-3862D049AD70}" type="presParOf" srcId="{9709DCCB-B8A8-47BC-A303-F9EC41DA889E}" destId="{14D1633C-A097-4A5A-8269-B04E98857E56}" srcOrd="1" destOrd="0" presId="urn:diagrams.loki3.com/BracketList"/>
    <dgm:cxn modelId="{91A77F78-8116-4035-A3EB-EC68BEA24561}" type="presParOf" srcId="{9709DCCB-B8A8-47BC-A303-F9EC41DA889E}" destId="{82B38D6F-2AA7-4339-A71D-28AA55699178}" srcOrd="2" destOrd="0" presId="urn:diagrams.loki3.com/BracketList"/>
    <dgm:cxn modelId="{DA9B824D-FE3E-4889-9FF3-049627BDF64A}" type="presParOf" srcId="{9709DCCB-B8A8-47BC-A303-F9EC41DA889E}" destId="{FFFD7BD8-195B-4FA4-9414-4F4C582F5570}" srcOrd="3" destOrd="0" presId="urn:diagrams.loki3.com/BracketList"/>
    <dgm:cxn modelId="{56B9371C-497F-4A89-B756-5F7C42096761}" type="presParOf" srcId="{EFEB1020-9C17-48DC-BBE0-54FA743F9F75}" destId="{D3A122A3-FC4C-4845-B4FF-0E74CF3D50D3}" srcOrd="5" destOrd="0" presId="urn:diagrams.loki3.com/BracketList"/>
    <dgm:cxn modelId="{B403F54A-3FF2-4890-8A79-6EFCF82C7650}" type="presParOf" srcId="{EFEB1020-9C17-48DC-BBE0-54FA743F9F75}" destId="{CCB5FDA4-BEC8-4CA1-835A-2A3BEEBEC456}" srcOrd="6" destOrd="0" presId="urn:diagrams.loki3.com/BracketList"/>
    <dgm:cxn modelId="{4B44A869-3D6A-4E84-BD16-259932531854}" type="presParOf" srcId="{CCB5FDA4-BEC8-4CA1-835A-2A3BEEBEC456}" destId="{9312B733-3AEB-49F6-8245-08553BA2949B}" srcOrd="0" destOrd="0" presId="urn:diagrams.loki3.com/BracketList"/>
    <dgm:cxn modelId="{B70F3F88-00DB-494C-A8A9-B6FAF5F0FB5B}" type="presParOf" srcId="{CCB5FDA4-BEC8-4CA1-835A-2A3BEEBEC456}" destId="{435AB433-2559-485A-A03D-C32F36288071}" srcOrd="1" destOrd="0" presId="urn:diagrams.loki3.com/BracketList"/>
    <dgm:cxn modelId="{25C710FC-34AF-44EF-A59D-3394CA60D85F}" type="presParOf" srcId="{CCB5FDA4-BEC8-4CA1-835A-2A3BEEBEC456}" destId="{C13B9160-72D5-46E0-A1C0-91E8634DFAE2}" srcOrd="2" destOrd="0" presId="urn:diagrams.loki3.com/BracketList"/>
    <dgm:cxn modelId="{4F515378-8FCB-4200-A427-287CBD23E029}" type="presParOf" srcId="{CCB5FDA4-BEC8-4CA1-835A-2A3BEEBEC456}" destId="{9893D59A-7FEC-486D-89C4-D28135F6121C}" srcOrd="3" destOrd="0" presId="urn:diagrams.loki3.com/BracketList"/>
    <dgm:cxn modelId="{EF807BA3-80CB-4F2A-A0DB-CEBE4DF6D9AF}" type="presParOf" srcId="{EFEB1020-9C17-48DC-BBE0-54FA743F9F75}" destId="{A421D242-ABBF-45EB-97FD-83930430328F}" srcOrd="7" destOrd="0" presId="urn:diagrams.loki3.com/BracketList"/>
    <dgm:cxn modelId="{18CD0900-03D4-4FC5-947C-D63509C4CD0B}" type="presParOf" srcId="{EFEB1020-9C17-48DC-BBE0-54FA743F9F75}" destId="{F0DED400-B200-4EA2-AB34-CCFF58E07A6E}" srcOrd="8" destOrd="0" presId="urn:diagrams.loki3.com/BracketList"/>
    <dgm:cxn modelId="{9B164F5B-734B-4F1A-B5FC-825850C19B16}" type="presParOf" srcId="{F0DED400-B200-4EA2-AB34-CCFF58E07A6E}" destId="{EFAACCF6-3A6A-4536-89B0-F0A7C44F6BE1}" srcOrd="0" destOrd="0" presId="urn:diagrams.loki3.com/BracketList"/>
    <dgm:cxn modelId="{3FF0B257-0F12-4315-B902-EFA379523963}" type="presParOf" srcId="{F0DED400-B200-4EA2-AB34-CCFF58E07A6E}" destId="{6497CA82-45EE-4BD1-AEB4-CC3961FBFB74}" srcOrd="1" destOrd="0" presId="urn:diagrams.loki3.com/BracketList"/>
    <dgm:cxn modelId="{DF592281-E118-4B69-9CCF-70AF651B01A6}" type="presParOf" srcId="{F0DED400-B200-4EA2-AB34-CCFF58E07A6E}" destId="{CD7548DD-1E84-4DA7-B1D0-28F3E4EBFF82}" srcOrd="2" destOrd="0" presId="urn:diagrams.loki3.com/BracketList"/>
    <dgm:cxn modelId="{9F1E4FB8-5C35-47B7-97D1-1B3FE4D187FF}" type="presParOf" srcId="{F0DED400-B200-4EA2-AB34-CCFF58E07A6E}" destId="{9A05939C-6B40-4C32-897A-4A6DC3E71E5B}" srcOrd="3" destOrd="0" presId="urn:diagrams.loki3.com/BracketList"/>
    <dgm:cxn modelId="{EFBC8BF5-74D5-4BA5-8595-FB4D4195FE8A}" type="presParOf" srcId="{EFEB1020-9C17-48DC-BBE0-54FA743F9F75}" destId="{569EA799-9807-4770-B698-79D3EF79120B}" srcOrd="9" destOrd="0" presId="urn:diagrams.loki3.com/BracketList"/>
    <dgm:cxn modelId="{ECBEAB31-02B3-4BB7-9F23-86A443F5C1B5}" type="presParOf" srcId="{EFEB1020-9C17-48DC-BBE0-54FA743F9F75}" destId="{2B991069-479A-498A-AF83-5B33CD9F12C6}" srcOrd="10" destOrd="0" presId="urn:diagrams.loki3.com/BracketList"/>
    <dgm:cxn modelId="{F47DB912-6496-476C-B68A-9036EE976258}" type="presParOf" srcId="{2B991069-479A-498A-AF83-5B33CD9F12C6}" destId="{939B76D1-BB33-4E50-9ECD-839FB5787B95}" srcOrd="0" destOrd="0" presId="urn:diagrams.loki3.com/BracketList"/>
    <dgm:cxn modelId="{33A80CE5-6C7B-432F-89DE-1673D3716C5B}" type="presParOf" srcId="{2B991069-479A-498A-AF83-5B33CD9F12C6}" destId="{7845F59F-6101-48DE-ABCC-EC5351843F5B}" srcOrd="1" destOrd="0" presId="urn:diagrams.loki3.com/BracketList"/>
    <dgm:cxn modelId="{340A5576-FFD2-4D94-9DCC-AD3F8BF21F1F}" type="presParOf" srcId="{2B991069-479A-498A-AF83-5B33CD9F12C6}" destId="{8DC06B04-AA78-4007-96F1-AC66800E204E}" srcOrd="2" destOrd="0" presId="urn:diagrams.loki3.com/BracketList"/>
    <dgm:cxn modelId="{E662D7B8-D92F-48DE-93D1-CA78B80A4A54}" type="presParOf" srcId="{2B991069-479A-498A-AF83-5B33CD9F12C6}" destId="{B43D6F8D-5103-4DCA-8971-053A6B7A987B}" srcOrd="3" destOrd="0" presId="urn:diagrams.loki3.com/BracketList"/>
    <dgm:cxn modelId="{D6B0531F-365B-4DBA-B947-AE065D85AEE0}" type="presParOf" srcId="{EFEB1020-9C17-48DC-BBE0-54FA743F9F75}" destId="{1DEFA11E-9373-40F9-A3AA-EE96EB176FFC}" srcOrd="11" destOrd="0" presId="urn:diagrams.loki3.com/BracketList"/>
    <dgm:cxn modelId="{6A4A9BA4-9871-4F5E-9DDA-A3EA479D8058}" type="presParOf" srcId="{EFEB1020-9C17-48DC-BBE0-54FA743F9F75}" destId="{4B12A308-E2AF-4F45-882B-691EF4FA1B43}" srcOrd="12" destOrd="0" presId="urn:diagrams.loki3.com/BracketList"/>
    <dgm:cxn modelId="{E1A2927A-57E3-4A4D-8857-71EA65BD5629}" type="presParOf" srcId="{4B12A308-E2AF-4F45-882B-691EF4FA1B43}" destId="{B471A916-B6F4-4017-A447-E2C98CEE19B9}" srcOrd="0" destOrd="0" presId="urn:diagrams.loki3.com/BracketList"/>
    <dgm:cxn modelId="{D396386B-6B0B-4561-8BBA-EF1C8A340ED1}" type="presParOf" srcId="{4B12A308-E2AF-4F45-882B-691EF4FA1B43}" destId="{7F976215-9D17-4223-A92A-D3302071B429}" srcOrd="1" destOrd="0" presId="urn:diagrams.loki3.com/BracketList"/>
    <dgm:cxn modelId="{68FE48FE-55C0-4E0F-8B79-55FD1458A9FD}" type="presParOf" srcId="{4B12A308-E2AF-4F45-882B-691EF4FA1B43}" destId="{C984C73F-7C05-410A-B91E-AD111AE0E45B}" srcOrd="2" destOrd="0" presId="urn:diagrams.loki3.com/BracketList"/>
    <dgm:cxn modelId="{BCC5A2FD-E23F-4AC2-BB0E-4219C8657D7A}" type="presParOf" srcId="{4B12A308-E2AF-4F45-882B-691EF4FA1B43}" destId="{260E7D26-6540-4407-AA35-D081FC05F135}" srcOrd="3" destOrd="0" presId="urn:diagrams.loki3.com/BracketList"/>
    <dgm:cxn modelId="{16FFA469-870A-4453-9471-39CB84B588A1}" type="presParOf" srcId="{EFEB1020-9C17-48DC-BBE0-54FA743F9F75}" destId="{87942DC7-D611-481D-85C3-17E9EE928CC9}" srcOrd="13" destOrd="0" presId="urn:diagrams.loki3.com/BracketList"/>
    <dgm:cxn modelId="{7851F925-1252-4F3F-9162-4F3C79B75204}" type="presParOf" srcId="{EFEB1020-9C17-48DC-BBE0-54FA743F9F75}" destId="{5A582BDF-EB51-42B9-AFE8-1D18A89089BC}" srcOrd="14" destOrd="0" presId="urn:diagrams.loki3.com/BracketList"/>
    <dgm:cxn modelId="{63973306-74A2-49F1-8557-CD8022048B52}" type="presParOf" srcId="{5A582BDF-EB51-42B9-AFE8-1D18A89089BC}" destId="{320B77C6-F8A0-4CEB-8B55-79E4A1BAF9E9}" srcOrd="0" destOrd="0" presId="urn:diagrams.loki3.com/BracketList"/>
    <dgm:cxn modelId="{5C543EC2-339F-4E2B-91F1-21CC0AEA8FBB}" type="presParOf" srcId="{5A582BDF-EB51-42B9-AFE8-1D18A89089BC}" destId="{803A06C6-F698-48F4-A91D-0B2B17EECBA4}" srcOrd="1" destOrd="0" presId="urn:diagrams.loki3.com/BracketList"/>
    <dgm:cxn modelId="{350ED6CB-0BC1-4E42-B741-79C387E42590}" type="presParOf" srcId="{5A582BDF-EB51-42B9-AFE8-1D18A89089BC}" destId="{4A43BD3F-83F2-4A36-B8AE-CC5DC27FAC9E}" srcOrd="2" destOrd="0" presId="urn:diagrams.loki3.com/BracketList"/>
    <dgm:cxn modelId="{4B15C173-7E00-4171-BEAF-F9D7620EBE36}" type="presParOf" srcId="{5A582BDF-EB51-42B9-AFE8-1D18A89089BC}" destId="{E8E0050D-5592-4FFB-BC24-07DF887B3DF2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B03C56-E57D-489D-BAA9-78BCBCF466C2}">
      <dsp:nvSpPr>
        <dsp:cNvPr id="0" name=""/>
        <dsp:cNvSpPr/>
      </dsp:nvSpPr>
      <dsp:spPr>
        <a:xfrm>
          <a:off x="1269767" y="266763"/>
          <a:ext cx="3277819" cy="3277748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Општинска управа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 smtClean="0"/>
            <a:t>Председник </a:t>
          </a:r>
          <a:r>
            <a:rPr lang="sr-Cyrl-RS" sz="1600" kern="1200" dirty="0"/>
            <a:t>општине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Општинско  веће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Скупштина </a:t>
          </a:r>
          <a:r>
            <a:rPr lang="sr-Cyrl-RS" sz="1600" kern="1200" dirty="0" smtClean="0"/>
            <a:t>општине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 smtClean="0"/>
            <a:t>Општинско правобранилаштво</a:t>
          </a:r>
          <a:endParaRPr lang="sr-Cyrl-RS" sz="1600" kern="1200" dirty="0"/>
        </a:p>
      </dsp:txBody>
      <dsp:txXfrm>
        <a:off x="1749792" y="746778"/>
        <a:ext cx="2317769" cy="2317718"/>
      </dsp:txXfrm>
    </dsp:sp>
    <dsp:sp modelId="{6AE34D3E-FD5D-4402-89AF-BF559D3EC92D}">
      <dsp:nvSpPr>
        <dsp:cNvPr id="0" name=""/>
        <dsp:cNvSpPr/>
      </dsp:nvSpPr>
      <dsp:spPr>
        <a:xfrm>
          <a:off x="3140020" y="117427"/>
          <a:ext cx="364540" cy="364534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A36E17-C808-4A8F-B550-8E3BDDE3A6F4}">
      <dsp:nvSpPr>
        <dsp:cNvPr id="0" name=""/>
        <dsp:cNvSpPr/>
      </dsp:nvSpPr>
      <dsp:spPr>
        <a:xfrm>
          <a:off x="2276826" y="3300978"/>
          <a:ext cx="263956" cy="264211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4949FA-7FD1-4B77-A362-5945ADA91CA9}">
      <dsp:nvSpPr>
        <dsp:cNvPr id="0" name=""/>
        <dsp:cNvSpPr/>
      </dsp:nvSpPr>
      <dsp:spPr>
        <a:xfrm>
          <a:off x="4758508" y="1597009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FE1052-C82D-4BB2-8303-E4D063782600}">
      <dsp:nvSpPr>
        <dsp:cNvPr id="0" name=""/>
        <dsp:cNvSpPr/>
      </dsp:nvSpPr>
      <dsp:spPr>
        <a:xfrm>
          <a:off x="3495417" y="3582038"/>
          <a:ext cx="364540" cy="364534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5715D4-85E8-4263-BFCE-8CF5FFF5C6FE}">
      <dsp:nvSpPr>
        <dsp:cNvPr id="0" name=""/>
        <dsp:cNvSpPr/>
      </dsp:nvSpPr>
      <dsp:spPr>
        <a:xfrm>
          <a:off x="2351807" y="635510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84018A-26AF-4566-8127-D62355903781}">
      <dsp:nvSpPr>
        <dsp:cNvPr id="0" name=""/>
        <dsp:cNvSpPr/>
      </dsp:nvSpPr>
      <dsp:spPr>
        <a:xfrm>
          <a:off x="1519703" y="2146874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7780BF-6503-41CB-98CA-855FDE3F921D}">
      <dsp:nvSpPr>
        <dsp:cNvPr id="0" name=""/>
        <dsp:cNvSpPr/>
      </dsp:nvSpPr>
      <dsp:spPr>
        <a:xfrm>
          <a:off x="-120061" y="754804"/>
          <a:ext cx="2063988" cy="173519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Предшколска установа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Месне заједнице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 smtClean="0">
              <a:solidFill>
                <a:schemeClr val="accent1">
                  <a:lumMod val="75000"/>
                </a:schemeClr>
              </a:solidFill>
            </a:rPr>
            <a:t>Установа </a:t>
          </a: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културе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 smtClean="0">
              <a:solidFill>
                <a:schemeClr val="accent1">
                  <a:lumMod val="75000"/>
                </a:schemeClr>
              </a:solidFill>
            </a:rPr>
            <a:t>Туристичка организација општине Мерошина</a:t>
          </a:r>
          <a:endParaRPr lang="sr-Cyrl-RS" sz="1100" kern="1200" dirty="0">
            <a:solidFill>
              <a:schemeClr val="accent1">
                <a:lumMod val="75000"/>
              </a:schemeClr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 smtClean="0">
              <a:solidFill>
                <a:schemeClr val="accent1">
                  <a:lumMod val="75000"/>
                </a:schemeClr>
              </a:solidFill>
            </a:rPr>
            <a:t> </a:t>
          </a:r>
          <a:endParaRPr lang="sr-Cyrl-RS" sz="1100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182203" y="1008917"/>
        <a:ext cx="1459460" cy="1226965"/>
      </dsp:txXfrm>
    </dsp:sp>
    <dsp:sp modelId="{D4397D2C-6DDE-4A42-9855-5F94ADD7F1F8}">
      <dsp:nvSpPr>
        <dsp:cNvPr id="0" name=""/>
        <dsp:cNvSpPr/>
      </dsp:nvSpPr>
      <dsp:spPr>
        <a:xfrm>
          <a:off x="2771212" y="646997"/>
          <a:ext cx="364540" cy="3645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F66E64-01B7-46B5-8689-BB97E0438E53}">
      <dsp:nvSpPr>
        <dsp:cNvPr id="0" name=""/>
        <dsp:cNvSpPr/>
      </dsp:nvSpPr>
      <dsp:spPr>
        <a:xfrm>
          <a:off x="370607" y="2581099"/>
          <a:ext cx="658977" cy="658995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054ECB-2B3F-4C89-9A19-2C63D69076BA}">
      <dsp:nvSpPr>
        <dsp:cNvPr id="0" name=""/>
        <dsp:cNvSpPr/>
      </dsp:nvSpPr>
      <dsp:spPr>
        <a:xfrm>
          <a:off x="4883476" y="231535"/>
          <a:ext cx="1332585" cy="1332159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 smtClean="0">
              <a:solidFill>
                <a:schemeClr val="tx1"/>
              </a:solidFill>
            </a:rPr>
            <a:t>Основна школа </a:t>
          </a:r>
          <a:endParaRPr lang="sr-Cyrl-RS" sz="1200" kern="1200" dirty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>
              <a:solidFill>
                <a:schemeClr val="tx1"/>
              </a:solidFill>
            </a:rPr>
            <a:t>Дом здравља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5078629" y="426625"/>
        <a:ext cx="942279" cy="941979"/>
      </dsp:txXfrm>
    </dsp:sp>
    <dsp:sp modelId="{4ABBCF6F-E7DA-4CE7-A2F5-6DD06BFAA1FA}">
      <dsp:nvSpPr>
        <dsp:cNvPr id="0" name=""/>
        <dsp:cNvSpPr/>
      </dsp:nvSpPr>
      <dsp:spPr>
        <a:xfrm>
          <a:off x="4289116" y="1151296"/>
          <a:ext cx="364540" cy="364534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780608-C72B-40F2-A560-A83F55BD6ABF}">
      <dsp:nvSpPr>
        <dsp:cNvPr id="0" name=""/>
        <dsp:cNvSpPr/>
      </dsp:nvSpPr>
      <dsp:spPr>
        <a:xfrm>
          <a:off x="120061" y="3365308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C35534-E508-479C-BE42-766976EE223C}">
      <dsp:nvSpPr>
        <dsp:cNvPr id="0" name=""/>
        <dsp:cNvSpPr/>
      </dsp:nvSpPr>
      <dsp:spPr>
        <a:xfrm>
          <a:off x="2752314" y="2989286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201674-1235-4FA7-9CBC-B675F6713E38}">
      <dsp:nvSpPr>
        <dsp:cNvPr id="0" name=""/>
        <dsp:cNvSpPr/>
      </dsp:nvSpPr>
      <dsp:spPr>
        <a:xfrm>
          <a:off x="1658898" y="2592567"/>
          <a:ext cx="589528" cy="23366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4764" y="0"/>
              </a:lnTo>
              <a:lnTo>
                <a:pt x="294764" y="2336648"/>
              </a:lnTo>
              <a:lnTo>
                <a:pt x="589528" y="23366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893415" y="3700644"/>
        <a:ext cx="120493" cy="120493"/>
      </dsp:txXfrm>
    </dsp:sp>
    <dsp:sp modelId="{FCC7B010-1FCB-BB4B-A409-9CD1420FA046}">
      <dsp:nvSpPr>
        <dsp:cNvPr id="0" name=""/>
        <dsp:cNvSpPr/>
      </dsp:nvSpPr>
      <dsp:spPr>
        <a:xfrm>
          <a:off x="1658898" y="2592567"/>
          <a:ext cx="589528" cy="16800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4764" y="0"/>
              </a:lnTo>
              <a:lnTo>
                <a:pt x="294764" y="1680043"/>
              </a:lnTo>
              <a:lnTo>
                <a:pt x="589528" y="168004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00" kern="1200"/>
        </a:p>
      </dsp:txBody>
      <dsp:txXfrm>
        <a:off x="1909150" y="3388076"/>
        <a:ext cx="89023" cy="89023"/>
      </dsp:txXfrm>
    </dsp:sp>
    <dsp:sp modelId="{531482B3-13DA-4E77-8EF9-7A508768A321}">
      <dsp:nvSpPr>
        <dsp:cNvPr id="0" name=""/>
        <dsp:cNvSpPr/>
      </dsp:nvSpPr>
      <dsp:spPr>
        <a:xfrm>
          <a:off x="1658898" y="2592567"/>
          <a:ext cx="589528" cy="10306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4764" y="0"/>
              </a:lnTo>
              <a:lnTo>
                <a:pt x="294764" y="1030677"/>
              </a:lnTo>
              <a:lnTo>
                <a:pt x="589528" y="10306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23978" y="3078221"/>
        <a:ext cx="59368" cy="59368"/>
      </dsp:txXfrm>
    </dsp:sp>
    <dsp:sp modelId="{F1903401-CDA9-4777-A04C-F19A89F110A0}">
      <dsp:nvSpPr>
        <dsp:cNvPr id="0" name=""/>
        <dsp:cNvSpPr/>
      </dsp:nvSpPr>
      <dsp:spPr>
        <a:xfrm>
          <a:off x="1658898" y="2592567"/>
          <a:ext cx="589528" cy="1610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4764" y="0"/>
              </a:lnTo>
              <a:lnTo>
                <a:pt x="294764" y="161055"/>
              </a:lnTo>
              <a:lnTo>
                <a:pt x="589528" y="1610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38383" y="2657816"/>
        <a:ext cx="30556" cy="30556"/>
      </dsp:txXfrm>
    </dsp:sp>
    <dsp:sp modelId="{25CF5DCC-0AE9-4D09-ABC1-8BE4D97FDFCB}">
      <dsp:nvSpPr>
        <dsp:cNvPr id="0" name=""/>
        <dsp:cNvSpPr/>
      </dsp:nvSpPr>
      <dsp:spPr>
        <a:xfrm>
          <a:off x="1658898" y="1120305"/>
          <a:ext cx="595643" cy="1472261"/>
        </a:xfrm>
        <a:custGeom>
          <a:avLst/>
          <a:gdLst/>
          <a:ahLst/>
          <a:cxnLst/>
          <a:rect l="0" t="0" r="0" b="0"/>
          <a:pathLst>
            <a:path>
              <a:moveTo>
                <a:pt x="0" y="1472261"/>
              </a:moveTo>
              <a:lnTo>
                <a:pt x="297821" y="1472261"/>
              </a:lnTo>
              <a:lnTo>
                <a:pt x="297821" y="0"/>
              </a:lnTo>
              <a:lnTo>
                <a:pt x="59564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17015" y="1816731"/>
        <a:ext cx="79409" cy="79409"/>
      </dsp:txXfrm>
    </dsp:sp>
    <dsp:sp modelId="{D1C52863-34A6-4E04-9740-6E0567681A8F}">
      <dsp:nvSpPr>
        <dsp:cNvPr id="0" name=""/>
        <dsp:cNvSpPr/>
      </dsp:nvSpPr>
      <dsp:spPr>
        <a:xfrm rot="16200000">
          <a:off x="-1300087" y="1766175"/>
          <a:ext cx="4265189" cy="165278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3000" kern="1200" dirty="0"/>
            <a:t>На основу чега се доноси буџет</a:t>
          </a:r>
          <a:r>
            <a:rPr lang="en-US" sz="3000" kern="1200" dirty="0"/>
            <a:t>? </a:t>
          </a:r>
        </a:p>
      </dsp:txBody>
      <dsp:txXfrm>
        <a:off x="-1300087" y="1766175"/>
        <a:ext cx="4265189" cy="1652782"/>
      </dsp:txXfrm>
    </dsp:sp>
    <dsp:sp modelId="{AD67EDBF-32B4-495C-A262-4812FBE80932}">
      <dsp:nvSpPr>
        <dsp:cNvPr id="0" name=""/>
        <dsp:cNvSpPr/>
      </dsp:nvSpPr>
      <dsp:spPr>
        <a:xfrm>
          <a:off x="2254541" y="86280"/>
          <a:ext cx="5594330" cy="20680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Закони и прописи: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финансирању локалне самоуправе,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буџетском систему,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локалној самоуправи, 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Упутство Министарства финансија за припрему одлуке о буџету за </a:t>
          </a:r>
          <a:r>
            <a:rPr lang="sr-Cyrl-RS" sz="1400" kern="1200" dirty="0" smtClean="0"/>
            <a:t>2025. </a:t>
          </a:r>
          <a:r>
            <a:rPr lang="sr-Cyrl-RS" sz="1400" kern="1200" dirty="0"/>
            <a:t>годину и др.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</a:p>
      </dsp:txBody>
      <dsp:txXfrm>
        <a:off x="2254541" y="86280"/>
        <a:ext cx="5594330" cy="2068049"/>
      </dsp:txXfrm>
    </dsp:sp>
    <dsp:sp modelId="{A288E7CD-845A-4B30-8D9E-0FCFF4059FF8}">
      <dsp:nvSpPr>
        <dsp:cNvPr id="0" name=""/>
        <dsp:cNvSpPr/>
      </dsp:nvSpPr>
      <dsp:spPr>
        <a:xfrm>
          <a:off x="2248426" y="2325032"/>
          <a:ext cx="5551265" cy="85717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Стратешки документи: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Стратегија развоја</a:t>
          </a:r>
          <a:endParaRPr lang="sr-Latn-RS" sz="1400" kern="1200" dirty="0">
            <a:solidFill>
              <a:srgbClr val="FF0000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Акциони планови за поједине </a:t>
          </a:r>
          <a:r>
            <a:rPr lang="sr-Cyrl-RS" sz="1400" kern="1200" dirty="0" smtClean="0"/>
            <a:t>области</a:t>
          </a:r>
          <a:endParaRPr lang="en-US" sz="1400" kern="1200" dirty="0"/>
        </a:p>
      </dsp:txBody>
      <dsp:txXfrm>
        <a:off x="2248426" y="2325032"/>
        <a:ext cx="5551265" cy="857179"/>
      </dsp:txXfrm>
    </dsp:sp>
    <dsp:sp modelId="{573F9BF2-AC82-43FC-A361-118085DB3D65}">
      <dsp:nvSpPr>
        <dsp:cNvPr id="0" name=""/>
        <dsp:cNvSpPr/>
      </dsp:nvSpPr>
      <dsp:spPr>
        <a:xfrm>
          <a:off x="2248426" y="3406880"/>
          <a:ext cx="5560491" cy="43272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Потребе буџетских корисника</a:t>
          </a:r>
          <a:endParaRPr lang="en-US" sz="1400" kern="1200" dirty="0"/>
        </a:p>
      </dsp:txBody>
      <dsp:txXfrm>
        <a:off x="2248426" y="3406880"/>
        <a:ext cx="5560491" cy="432728"/>
      </dsp:txXfrm>
    </dsp:sp>
    <dsp:sp modelId="{FEC42879-5F29-BF4B-9AF5-9DD4C12CC286}">
      <dsp:nvSpPr>
        <dsp:cNvPr id="0" name=""/>
        <dsp:cNvSpPr/>
      </dsp:nvSpPr>
      <dsp:spPr>
        <a:xfrm>
          <a:off x="2248426" y="4064276"/>
          <a:ext cx="2899389" cy="41666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Потребе и предлози грађана</a:t>
          </a:r>
          <a:endParaRPr lang="en-US" sz="1400" kern="1200" dirty="0"/>
        </a:p>
      </dsp:txBody>
      <dsp:txXfrm>
        <a:off x="2248426" y="4064276"/>
        <a:ext cx="2899389" cy="416668"/>
      </dsp:txXfrm>
    </dsp:sp>
    <dsp:sp modelId="{94F14A6F-3CD0-4A17-88D3-6F4D0EB2D4E6}">
      <dsp:nvSpPr>
        <dsp:cNvPr id="0" name=""/>
        <dsp:cNvSpPr/>
      </dsp:nvSpPr>
      <dsp:spPr>
        <a:xfrm>
          <a:off x="2248426" y="4705613"/>
          <a:ext cx="5589407" cy="44720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Остварење прошлогодишњег буџета</a:t>
          </a:r>
          <a:endParaRPr lang="en-US" sz="1400" kern="1200" dirty="0"/>
        </a:p>
      </dsp:txBody>
      <dsp:txXfrm>
        <a:off x="2248426" y="4705613"/>
        <a:ext cx="5589407" cy="4472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6E659A-663E-485D-BF89-FD74BE74A5C4}">
      <dsp:nvSpPr>
        <dsp:cNvPr id="0" name=""/>
        <dsp:cNvSpPr/>
      </dsp:nvSpPr>
      <dsp:spPr>
        <a:xfrm>
          <a:off x="4124" y="317874"/>
          <a:ext cx="1204161" cy="120416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Средства из буџета </a:t>
          </a:r>
          <a:r>
            <a:rPr lang="en-US" sz="1000" kern="1200" dirty="0" smtClean="0"/>
            <a:t>510.835.303</a:t>
          </a:r>
          <a:r>
            <a:rPr lang="sr-Cyrl-RS" sz="1000" kern="1200" dirty="0" smtClean="0"/>
            <a:t>,00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180469" y="494219"/>
        <a:ext cx="851471" cy="851471"/>
      </dsp:txXfrm>
    </dsp:sp>
    <dsp:sp modelId="{98F3E7AB-6934-48FA-B82F-FBEAF1B2375D}">
      <dsp:nvSpPr>
        <dsp:cNvPr id="0" name=""/>
        <dsp:cNvSpPr/>
      </dsp:nvSpPr>
      <dsp:spPr>
        <a:xfrm>
          <a:off x="1306063" y="570748"/>
          <a:ext cx="698413" cy="698413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398638" y="837821"/>
        <a:ext cx="513263" cy="164267"/>
      </dsp:txXfrm>
    </dsp:sp>
    <dsp:sp modelId="{2F60A798-586E-4E47-B649-25F047F36835}">
      <dsp:nvSpPr>
        <dsp:cNvPr id="0" name=""/>
        <dsp:cNvSpPr/>
      </dsp:nvSpPr>
      <dsp:spPr>
        <a:xfrm>
          <a:off x="2102255" y="317874"/>
          <a:ext cx="1204161" cy="1204161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>
              <a:solidFill>
                <a:schemeClr val="bg1"/>
              </a:solidFill>
            </a:rPr>
            <a:t>Пренета средства из ранијих година </a:t>
          </a:r>
          <a:r>
            <a:rPr lang="en-US" sz="1000" kern="1200" dirty="0" smtClean="0">
              <a:solidFill>
                <a:schemeClr val="bg1"/>
              </a:solidFill>
            </a:rPr>
            <a:t>39.000.000</a:t>
          </a:r>
          <a:r>
            <a:rPr lang="sr-Cyrl-RS" sz="1000" kern="1200" dirty="0" smtClean="0">
              <a:solidFill>
                <a:schemeClr val="bg1"/>
              </a:solidFill>
            </a:rPr>
            <a:t>,00</a:t>
          </a:r>
          <a:endParaRPr lang="en-US" sz="1000" kern="1200" dirty="0">
            <a:solidFill>
              <a:schemeClr val="bg1"/>
            </a:solidFill>
          </a:endParaRPr>
        </a:p>
      </dsp:txBody>
      <dsp:txXfrm>
        <a:off x="2278600" y="494219"/>
        <a:ext cx="851471" cy="851471"/>
      </dsp:txXfrm>
    </dsp:sp>
    <dsp:sp modelId="{41F09F99-3DCC-47E4-9188-F7D103A1F6E3}">
      <dsp:nvSpPr>
        <dsp:cNvPr id="0" name=""/>
        <dsp:cNvSpPr/>
      </dsp:nvSpPr>
      <dsp:spPr>
        <a:xfrm>
          <a:off x="3404195" y="570748"/>
          <a:ext cx="698413" cy="698413"/>
        </a:xfrm>
        <a:prstGeom prst="mathPlus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3496770" y="837821"/>
        <a:ext cx="513263" cy="164267"/>
      </dsp:txXfrm>
    </dsp:sp>
    <dsp:sp modelId="{6C1FFF0F-B1A4-4C41-B9D3-30452A0DFA4B}">
      <dsp:nvSpPr>
        <dsp:cNvPr id="0" name=""/>
        <dsp:cNvSpPr/>
      </dsp:nvSpPr>
      <dsp:spPr>
        <a:xfrm>
          <a:off x="4200387" y="339091"/>
          <a:ext cx="1487537" cy="1161727"/>
        </a:xfrm>
        <a:prstGeom prst="ellipse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300" kern="1200" dirty="0">
              <a:solidFill>
                <a:schemeClr val="bg1"/>
              </a:solidFill>
            </a:rPr>
            <a:t>Средства из осталих извора  </a:t>
          </a:r>
          <a:r>
            <a:rPr lang="en-US" sz="1300" kern="1200" dirty="0" smtClean="0">
              <a:solidFill>
                <a:schemeClr val="bg1"/>
              </a:solidFill>
            </a:rPr>
            <a:t>11</a:t>
          </a:r>
          <a:r>
            <a:rPr lang="sr-Cyrl-RS" sz="1300" kern="1200" dirty="0" smtClean="0">
              <a:solidFill>
                <a:schemeClr val="bg1"/>
              </a:solidFill>
            </a:rPr>
            <a:t>.</a:t>
          </a:r>
          <a:r>
            <a:rPr lang="en-US" sz="1300" kern="1200" dirty="0" smtClean="0">
              <a:solidFill>
                <a:schemeClr val="bg1"/>
              </a:solidFill>
            </a:rPr>
            <a:t>880</a:t>
          </a:r>
          <a:r>
            <a:rPr lang="sr-Cyrl-RS" sz="1300" kern="1200" dirty="0" smtClean="0">
              <a:solidFill>
                <a:schemeClr val="bg1"/>
              </a:solidFill>
            </a:rPr>
            <a:t>.</a:t>
          </a:r>
          <a:r>
            <a:rPr lang="en-US" sz="1300" kern="1200" dirty="0" smtClean="0">
              <a:solidFill>
                <a:schemeClr val="bg1"/>
              </a:solidFill>
            </a:rPr>
            <a:t>000,00</a:t>
          </a:r>
          <a:endParaRPr lang="sr-Cyrl-RS" sz="1300" kern="1200" dirty="0" smtClean="0">
            <a:solidFill>
              <a:schemeClr val="bg1"/>
            </a:solidFill>
          </a:endParaRPr>
        </a:p>
      </dsp:txBody>
      <dsp:txXfrm>
        <a:off x="4418232" y="509222"/>
        <a:ext cx="1051847" cy="821465"/>
      </dsp:txXfrm>
    </dsp:sp>
    <dsp:sp modelId="{87C2FC52-975B-4E62-B5E0-1AB7C844E900}">
      <dsp:nvSpPr>
        <dsp:cNvPr id="0" name=""/>
        <dsp:cNvSpPr/>
      </dsp:nvSpPr>
      <dsp:spPr>
        <a:xfrm>
          <a:off x="5785702" y="570748"/>
          <a:ext cx="698413" cy="698413"/>
        </a:xfrm>
        <a:prstGeom prst="mathEqual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5878277" y="714621"/>
        <a:ext cx="513263" cy="410667"/>
      </dsp:txXfrm>
    </dsp:sp>
    <dsp:sp modelId="{2DB98FF9-EDB5-4EEE-AFA3-A57C7337F497}">
      <dsp:nvSpPr>
        <dsp:cNvPr id="0" name=""/>
        <dsp:cNvSpPr/>
      </dsp:nvSpPr>
      <dsp:spPr>
        <a:xfrm>
          <a:off x="6581894" y="333071"/>
          <a:ext cx="1446957" cy="1173768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Укупан буџет  </a:t>
          </a:r>
          <a:r>
            <a:rPr lang="en-US" sz="1000" kern="1200" dirty="0" smtClean="0"/>
            <a:t>561.715.303</a:t>
          </a:r>
          <a:r>
            <a:rPr lang="sr-Cyrl-RS" sz="1000" kern="1200" dirty="0" smtClean="0"/>
            <a:t>,00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6793796" y="504965"/>
        <a:ext cx="1023153" cy="8299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4153" y="297546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Порески приходи</a:t>
          </a:r>
          <a:endParaRPr lang="en-US" sz="1600" b="1" kern="1200" dirty="0"/>
        </a:p>
      </dsp:txBody>
      <dsp:txXfrm>
        <a:off x="4153" y="297546"/>
        <a:ext cx="2124745" cy="316800"/>
      </dsp:txXfrm>
    </dsp:sp>
    <dsp:sp modelId="{02385D1D-92EB-445D-B736-940004751C79}">
      <dsp:nvSpPr>
        <dsp:cNvPr id="0" name=""/>
        <dsp:cNvSpPr/>
      </dsp:nvSpPr>
      <dsp:spPr>
        <a:xfrm>
          <a:off x="2128898" y="203496"/>
          <a:ext cx="424949" cy="5049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723827" y="203496"/>
          <a:ext cx="5779306" cy="50490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kern="1200" dirty="0"/>
        </a:p>
      </dsp:txBody>
      <dsp:txXfrm>
        <a:off x="2723827" y="203496"/>
        <a:ext cx="5779306" cy="504900"/>
      </dsp:txXfrm>
    </dsp:sp>
    <dsp:sp modelId="{F40D94EA-52E0-4740-A924-EAF350BDF213}">
      <dsp:nvSpPr>
        <dsp:cNvPr id="0" name=""/>
        <dsp:cNvSpPr/>
      </dsp:nvSpPr>
      <dsp:spPr>
        <a:xfrm>
          <a:off x="4153" y="1150240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Донације и трансфери</a:t>
          </a:r>
          <a:endParaRPr lang="en-US" sz="1600" b="1" kern="1200" dirty="0"/>
        </a:p>
      </dsp:txBody>
      <dsp:txXfrm>
        <a:off x="4153" y="1150240"/>
        <a:ext cx="2124745" cy="534600"/>
      </dsp:txXfrm>
    </dsp:sp>
    <dsp:sp modelId="{0E930D30-96BC-4D43-B65A-EE88C46DBE48}">
      <dsp:nvSpPr>
        <dsp:cNvPr id="0" name=""/>
        <dsp:cNvSpPr/>
      </dsp:nvSpPr>
      <dsp:spPr>
        <a:xfrm>
          <a:off x="2128898" y="765996"/>
          <a:ext cx="424949" cy="13030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723827" y="765996"/>
          <a:ext cx="5779306" cy="1303087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400" b="1" i="1" kern="1200" dirty="0"/>
            <a:t>Донације</a:t>
          </a:r>
          <a:r>
            <a:rPr lang="sr-Cyrl-CS" sz="1400" b="1" kern="1200" dirty="0"/>
            <a:t> </a:t>
          </a:r>
          <a:r>
            <a:rPr lang="sr-Cyrl-CS" sz="1400" kern="12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kern="1200" dirty="0">
              <a:latin typeface="Calibri" panose="020F0502020204030204" pitchFamily="34" charset="0"/>
            </a:rPr>
            <a:t>Трансфери п</a:t>
          </a:r>
          <a:r>
            <a:rPr lang="ru-RU" altLang="en-US" sz="1400" kern="12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kern="12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kern="1200" dirty="0">
              <a:latin typeface="Calibri" panose="020F0502020204030204" pitchFamily="34" charset="0"/>
            </a:rPr>
            <a:t>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kern="1200" dirty="0">
              <a:latin typeface="Calibri" panose="020F0502020204030204" pitchFamily="34" charset="0"/>
            </a:rPr>
            <a:t>ненаменски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kern="1200" dirty="0">
              <a:latin typeface="Calibri" panose="020F0502020204030204" pitchFamily="34" charset="0"/>
            </a:rPr>
            <a:t> </a:t>
          </a:r>
          <a:r>
            <a:rPr lang="sr-Cyrl-RS" altLang="en-US" sz="1400" kern="1200" dirty="0">
              <a:latin typeface="Calibri" panose="020F0502020204030204" pitchFamily="34" charset="0"/>
            </a:rPr>
            <a:t>.</a:t>
          </a:r>
          <a:endParaRPr lang="en-US" sz="1400" kern="1200" dirty="0"/>
        </a:p>
      </dsp:txBody>
      <dsp:txXfrm>
        <a:off x="2723827" y="765996"/>
        <a:ext cx="5779306" cy="1303087"/>
      </dsp:txXfrm>
    </dsp:sp>
    <dsp:sp modelId="{CCB8139E-CA19-491D-9FCD-6BF28923C725}">
      <dsp:nvSpPr>
        <dsp:cNvPr id="0" name=""/>
        <dsp:cNvSpPr/>
      </dsp:nvSpPr>
      <dsp:spPr>
        <a:xfrm>
          <a:off x="4153" y="2314784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Непорески приходи</a:t>
          </a:r>
          <a:endParaRPr lang="en-US" sz="1600" b="1" kern="1200" dirty="0"/>
        </a:p>
      </dsp:txBody>
      <dsp:txXfrm>
        <a:off x="4153" y="2314784"/>
        <a:ext cx="2124745" cy="316800"/>
      </dsp:txXfrm>
    </dsp:sp>
    <dsp:sp modelId="{14D1633C-A097-4A5A-8269-B04E98857E56}">
      <dsp:nvSpPr>
        <dsp:cNvPr id="0" name=""/>
        <dsp:cNvSpPr/>
      </dsp:nvSpPr>
      <dsp:spPr>
        <a:xfrm>
          <a:off x="2128898" y="2126684"/>
          <a:ext cx="424949" cy="693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723827" y="2126684"/>
          <a:ext cx="5779306" cy="69300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кршења уговорних или законских одредби (казне и пенали)</a:t>
          </a:r>
          <a:endParaRPr lang="en-US" sz="1400" kern="1200" dirty="0"/>
        </a:p>
      </dsp:txBody>
      <dsp:txXfrm>
        <a:off x="2723827" y="2126684"/>
        <a:ext cx="5779306" cy="693000"/>
      </dsp:txXfrm>
    </dsp:sp>
    <dsp:sp modelId="{9312B733-3AEB-49F6-8245-08553BA2949B}">
      <dsp:nvSpPr>
        <dsp:cNvPr id="0" name=""/>
        <dsp:cNvSpPr/>
      </dsp:nvSpPr>
      <dsp:spPr>
        <a:xfrm>
          <a:off x="4153" y="2877284"/>
          <a:ext cx="2124745" cy="75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Примања од продаје нефинансијске имовине</a:t>
          </a:r>
          <a:endParaRPr lang="en-US" sz="1600" b="1" kern="1200" dirty="0"/>
        </a:p>
      </dsp:txBody>
      <dsp:txXfrm>
        <a:off x="4153" y="2877284"/>
        <a:ext cx="2124745" cy="752400"/>
      </dsp:txXfrm>
    </dsp:sp>
    <dsp:sp modelId="{435AB433-2559-485A-A03D-C32F36288071}">
      <dsp:nvSpPr>
        <dsp:cNvPr id="0" name=""/>
        <dsp:cNvSpPr/>
      </dsp:nvSpPr>
      <dsp:spPr>
        <a:xfrm>
          <a:off x="2128898" y="2877284"/>
          <a:ext cx="424949" cy="7524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723827" y="2877284"/>
          <a:ext cx="5779306" cy="752400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kern="12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града.</a:t>
          </a:r>
          <a:endParaRPr lang="en-US" sz="1400" kern="1200" dirty="0">
            <a:solidFill>
              <a:schemeClr val="accent1">
                <a:lumMod val="40000"/>
                <a:lumOff val="60000"/>
              </a:schemeClr>
            </a:solidFill>
          </a:endParaRPr>
        </a:p>
      </dsp:txBody>
      <dsp:txXfrm>
        <a:off x="2723827" y="2877284"/>
        <a:ext cx="5779306" cy="752400"/>
      </dsp:txXfrm>
    </dsp:sp>
    <dsp:sp modelId="{EFAACCF6-3A6A-4536-89B0-F0A7C44F6BE1}">
      <dsp:nvSpPr>
        <dsp:cNvPr id="0" name=""/>
        <dsp:cNvSpPr/>
      </dsp:nvSpPr>
      <dsp:spPr>
        <a:xfrm>
          <a:off x="4153" y="3749159"/>
          <a:ext cx="2124745" cy="99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Примања од задуживања и  продаје финансијске имовине</a:t>
          </a:r>
          <a:endParaRPr lang="en-US" sz="1600" b="1" kern="1200" dirty="0"/>
        </a:p>
      </dsp:txBody>
      <dsp:txXfrm>
        <a:off x="4153" y="3749159"/>
        <a:ext cx="2124745" cy="990000"/>
      </dsp:txXfrm>
    </dsp:sp>
    <dsp:sp modelId="{6497CA82-45EE-4BD1-AEB4-CC3961FBFB74}">
      <dsp:nvSpPr>
        <dsp:cNvPr id="0" name=""/>
        <dsp:cNvSpPr/>
      </dsp:nvSpPr>
      <dsp:spPr>
        <a:xfrm>
          <a:off x="2128898" y="3687284"/>
          <a:ext cx="424949" cy="111375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723827" y="3687284"/>
          <a:ext cx="5779306" cy="111375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0" i="0" kern="1200" dirty="0"/>
            <a:t>Примања од задуживања представљају приливе по основу примања од задуживања код пословних банака у земљи у корист нивоа градова. Примања од продаје финансијске имовине  представљају приливе по основу продаје домаћих акција и осталог капитала у корист нивоа градова</a:t>
          </a:r>
          <a:endParaRPr lang="en-US" sz="1400" kern="1200" dirty="0"/>
        </a:p>
      </dsp:txBody>
      <dsp:txXfrm>
        <a:off x="2723827" y="3687284"/>
        <a:ext cx="5779306" cy="1113750"/>
      </dsp:txXfrm>
    </dsp:sp>
    <dsp:sp modelId="{939B76D1-BB33-4E50-9ECD-839FB5787B95}">
      <dsp:nvSpPr>
        <dsp:cNvPr id="0" name=""/>
        <dsp:cNvSpPr/>
      </dsp:nvSpPr>
      <dsp:spPr>
        <a:xfrm>
          <a:off x="4153" y="4858634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Пренета средства из ранијих година</a:t>
          </a:r>
          <a:endParaRPr lang="en-US" sz="1600" b="1" kern="1200" dirty="0"/>
        </a:p>
      </dsp:txBody>
      <dsp:txXfrm>
        <a:off x="4153" y="4858634"/>
        <a:ext cx="2124745" cy="534600"/>
      </dsp:txXfrm>
    </dsp:sp>
    <dsp:sp modelId="{7845F59F-6101-48DE-ABCC-EC5351843F5B}">
      <dsp:nvSpPr>
        <dsp:cNvPr id="0" name=""/>
        <dsp:cNvSpPr/>
      </dsp:nvSpPr>
      <dsp:spPr>
        <a:xfrm>
          <a:off x="2128898" y="4858634"/>
          <a:ext cx="424949" cy="5346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723827" y="4858634"/>
          <a:ext cx="5779306" cy="534600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/>
            <a:t> Представљају вишак прихода буџета града који нису потрошени у претходној  буџетској години</a:t>
          </a:r>
          <a:endParaRPr lang="en-US" sz="1400" kern="1200" dirty="0"/>
        </a:p>
      </dsp:txBody>
      <dsp:txXfrm>
        <a:off x="2723827" y="4858634"/>
        <a:ext cx="5779306" cy="5346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BC9C78-4E8A-498B-ACC1-DC2EFA6E3D36}">
      <dsp:nvSpPr>
        <dsp:cNvPr id="0" name=""/>
        <dsp:cNvSpPr/>
      </dsp:nvSpPr>
      <dsp:spPr>
        <a:xfrm>
          <a:off x="2106846" y="1075243"/>
          <a:ext cx="2664411" cy="2664411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100" kern="1200" dirty="0"/>
            <a:t>Укупни буџетски приходи и примања </a:t>
          </a:r>
          <a:r>
            <a:rPr lang="sr-Cyrl-RS" sz="2100" kern="1200" dirty="0" smtClean="0"/>
            <a:t>5</a:t>
          </a:r>
          <a:r>
            <a:rPr lang="en-US" sz="2100" kern="1200" dirty="0" smtClean="0"/>
            <a:t>61</a:t>
          </a:r>
          <a:r>
            <a:rPr lang="sr-Cyrl-RS" sz="2100" kern="1200" dirty="0" smtClean="0"/>
            <a:t>.</a:t>
          </a:r>
          <a:r>
            <a:rPr lang="en-US" sz="2100" kern="1200" dirty="0" smtClean="0"/>
            <a:t>715</a:t>
          </a:r>
          <a:r>
            <a:rPr lang="sr-Cyrl-RS" sz="2100" kern="1200" dirty="0" smtClean="0"/>
            <a:t>.</a:t>
          </a:r>
          <a:r>
            <a:rPr lang="en-US" sz="2100" kern="1200" dirty="0" smtClean="0"/>
            <a:t>303</a:t>
          </a:r>
          <a:r>
            <a:rPr lang="sr-Cyrl-RS" sz="2100" kern="1200" dirty="0" smtClean="0"/>
            <a:t>,00</a:t>
          </a:r>
          <a:r>
            <a:rPr lang="en-RS" sz="2100" b="1" i="0" u="none" kern="1200" dirty="0" smtClean="0"/>
            <a:t> </a:t>
          </a:r>
          <a:r>
            <a:rPr lang="sr-Cyrl-RS" sz="2100" kern="1200" dirty="0"/>
            <a:t>динара</a:t>
          </a:r>
          <a:endParaRPr lang="en-US" sz="2100" kern="1200" dirty="0"/>
        </a:p>
      </dsp:txBody>
      <dsp:txXfrm>
        <a:off x="2497040" y="1465437"/>
        <a:ext cx="1884023" cy="1884023"/>
      </dsp:txXfrm>
    </dsp:sp>
    <dsp:sp modelId="{63432802-399F-407F-AC10-7219543A0326}">
      <dsp:nvSpPr>
        <dsp:cNvPr id="0" name=""/>
        <dsp:cNvSpPr/>
      </dsp:nvSpPr>
      <dsp:spPr>
        <a:xfrm>
          <a:off x="2664884" y="475"/>
          <a:ext cx="1332205" cy="1332205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 smtClean="0"/>
            <a:t>Порез на доходак,добит и капиталне доб. 2</a:t>
          </a:r>
          <a:r>
            <a:rPr lang="en-US" sz="1000" kern="1200" dirty="0" smtClean="0"/>
            <a:t>37</a:t>
          </a:r>
          <a:r>
            <a:rPr lang="sr-Cyrl-RS" sz="1000" kern="1200" dirty="0" smtClean="0"/>
            <a:t>.</a:t>
          </a:r>
          <a:r>
            <a:rPr lang="en-US" sz="1000" kern="1200" dirty="0" smtClean="0"/>
            <a:t>37</a:t>
          </a:r>
          <a:r>
            <a:rPr lang="sr-Cyrl-RS" sz="1000" kern="1200" dirty="0" smtClean="0"/>
            <a:t>2.</a:t>
          </a:r>
          <a:r>
            <a:rPr lang="en-US" sz="1000" kern="1200" dirty="0" smtClean="0"/>
            <a:t>159</a:t>
          </a:r>
          <a:r>
            <a:rPr lang="sr-Cyrl-RS" sz="1000" kern="1200" dirty="0" smtClean="0"/>
            <a:t>,00</a:t>
          </a:r>
          <a:endParaRPr lang="en-RS" sz="1000" b="0" i="0" u="none" kern="1200" dirty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2859981" y="195572"/>
        <a:ext cx="942011" cy="942011"/>
      </dsp:txXfrm>
    </dsp:sp>
    <dsp:sp modelId="{449BFEB2-6844-4A2C-8DC2-780280CBA079}">
      <dsp:nvSpPr>
        <dsp:cNvPr id="0" name=""/>
        <dsp:cNvSpPr/>
      </dsp:nvSpPr>
      <dsp:spPr>
        <a:xfrm>
          <a:off x="3845093" y="0"/>
          <a:ext cx="1332205" cy="1332205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Трансфери </a:t>
          </a:r>
          <a:r>
            <a:rPr lang="en-US" sz="1000" kern="1200" dirty="0" smtClean="0"/>
            <a:t>209.561.000</a:t>
          </a:r>
          <a:r>
            <a:rPr lang="sr-Cyrl-RS" sz="1000" kern="1200" dirty="0" smtClean="0"/>
            <a:t>,00</a:t>
          </a:r>
          <a:endParaRPr lang="en-RS" sz="1000" b="0" i="0" u="none" kern="1200" dirty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4040190" y="195097"/>
        <a:ext cx="942011" cy="942011"/>
      </dsp:txXfrm>
    </dsp:sp>
    <dsp:sp modelId="{9DDE88A7-5745-4E4F-A7A8-F71A4DA0D5F2}">
      <dsp:nvSpPr>
        <dsp:cNvPr id="0" name=""/>
        <dsp:cNvSpPr/>
      </dsp:nvSpPr>
      <dsp:spPr>
        <a:xfrm>
          <a:off x="4987172" y="3091488"/>
          <a:ext cx="1332205" cy="1332205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>
              <a:solidFill>
                <a:schemeClr val="tx1"/>
              </a:solidFill>
            </a:rPr>
            <a:t>Други </a:t>
          </a:r>
          <a:r>
            <a:rPr lang="sr-Cyrl-RS" sz="1000" kern="1200" dirty="0" smtClean="0">
              <a:solidFill>
                <a:schemeClr val="tx1"/>
              </a:solidFill>
            </a:rPr>
            <a:t>порези</a:t>
          </a:r>
          <a:endParaRPr lang="sr-Latn-RS" sz="1000" kern="1200" dirty="0">
            <a:solidFill>
              <a:schemeClr val="tx1"/>
            </a:solidFill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i="0" u="none" kern="1200" dirty="0" smtClean="0">
              <a:solidFill>
                <a:schemeClr val="tx1"/>
              </a:solidFill>
            </a:rPr>
            <a:t>4.300.000</a:t>
          </a:r>
          <a:r>
            <a:rPr lang="sr-Cyrl-RS" sz="1000" b="0" i="0" u="none" kern="1200" dirty="0" smtClean="0">
              <a:solidFill>
                <a:schemeClr val="tx1"/>
              </a:solidFill>
            </a:rPr>
            <a:t>,00</a:t>
          </a:r>
          <a:endParaRPr lang="sr-Cyrl-RS" sz="1000" b="0" i="0" u="none" kern="1200" dirty="0">
            <a:solidFill>
              <a:schemeClr val="tx1"/>
            </a:solidFill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>
              <a:solidFill>
                <a:schemeClr val="tx1"/>
              </a:solidFill>
            </a:rPr>
            <a:t>динара</a:t>
          </a:r>
          <a:endParaRPr lang="en-US" sz="1000" kern="1200" dirty="0">
            <a:solidFill>
              <a:schemeClr val="tx1"/>
            </a:solidFill>
          </a:endParaRPr>
        </a:p>
      </dsp:txBody>
      <dsp:txXfrm>
        <a:off x="5182269" y="3286585"/>
        <a:ext cx="942011" cy="942011"/>
      </dsp:txXfrm>
    </dsp:sp>
    <dsp:sp modelId="{72DE4213-15E1-4436-8045-C055E8A54EDE}">
      <dsp:nvSpPr>
        <dsp:cNvPr id="0" name=""/>
        <dsp:cNvSpPr/>
      </dsp:nvSpPr>
      <dsp:spPr>
        <a:xfrm>
          <a:off x="3907054" y="3428019"/>
          <a:ext cx="1332205" cy="1332205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b="0" i="0" u="none" kern="1200" dirty="0" smtClean="0"/>
            <a:t>Приходи од продаје добара и услуга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i="0" u="none" kern="1200" dirty="0" smtClean="0"/>
            <a:t>10</a:t>
          </a:r>
          <a:r>
            <a:rPr lang="sr-Cyrl-RS" sz="1000" b="0" i="0" u="none" kern="1200" dirty="0" smtClean="0"/>
            <a:t>.06</a:t>
          </a:r>
          <a:r>
            <a:rPr lang="en-US" sz="1000" b="0" i="0" u="none" kern="1200" dirty="0" smtClean="0"/>
            <a:t>0</a:t>
          </a:r>
          <a:r>
            <a:rPr lang="sr-Cyrl-RS" sz="1000" b="0" i="0" u="none" kern="1200" dirty="0" smtClean="0"/>
            <a:t>.000,00</a:t>
          </a:r>
          <a:endParaRPr lang="sr-Cyrl-RS" sz="1000" b="0" i="0" u="none" kern="1200" dirty="0"/>
        </a:p>
      </dsp:txBody>
      <dsp:txXfrm>
        <a:off x="4102151" y="3623116"/>
        <a:ext cx="942011" cy="942011"/>
      </dsp:txXfrm>
    </dsp:sp>
    <dsp:sp modelId="{91CFC9CD-FF79-40EF-A271-A8DBB0423AC2}">
      <dsp:nvSpPr>
        <dsp:cNvPr id="0" name=""/>
        <dsp:cNvSpPr/>
      </dsp:nvSpPr>
      <dsp:spPr>
        <a:xfrm>
          <a:off x="2826934" y="3471240"/>
          <a:ext cx="1332205" cy="1332205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RS" sz="1000" b="0" i="0" u="none" kern="1200" dirty="0"/>
            <a:t>M</a:t>
          </a:r>
          <a:r>
            <a:rPr lang="sr-Cyrl-RS" sz="1000" b="0" i="0" u="none" kern="1200" dirty="0" err="1"/>
            <a:t>еморандумске</a:t>
          </a:r>
          <a:r>
            <a:rPr lang="sr-Cyrl-RS" sz="1000" b="0" i="0" u="none" kern="1200" dirty="0"/>
            <a:t> ставке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i="0" u="none" kern="1200" dirty="0" smtClean="0"/>
            <a:t>3</a:t>
          </a:r>
          <a:r>
            <a:rPr lang="sr-Cyrl-RS" sz="1000" b="0" i="0" u="none" kern="1200" dirty="0" smtClean="0"/>
            <a:t>00.000,00</a:t>
          </a:r>
          <a:endParaRPr lang="sr-Cyrl-RS" sz="1000" b="0" i="0" u="none" kern="1200" dirty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3022031" y="3666337"/>
        <a:ext cx="942011" cy="942011"/>
      </dsp:txXfrm>
    </dsp:sp>
    <dsp:sp modelId="{FC69A2CE-A671-47B5-8CD8-544465E52E9C}">
      <dsp:nvSpPr>
        <dsp:cNvPr id="0" name=""/>
        <dsp:cNvSpPr/>
      </dsp:nvSpPr>
      <dsp:spPr>
        <a:xfrm>
          <a:off x="1674795" y="3471240"/>
          <a:ext cx="1332205" cy="1332205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Пренета средства из ранијих година</a:t>
          </a:r>
          <a:r>
            <a:rPr lang="sr-Latn-RS" sz="1000" kern="1200" dirty="0"/>
            <a:t> </a:t>
          </a:r>
          <a:r>
            <a:rPr lang="en-US" sz="1000" kern="1200" dirty="0" smtClean="0"/>
            <a:t>39.000.000</a:t>
          </a:r>
          <a:r>
            <a:rPr lang="sr-Cyrl-RS" sz="1000" kern="1200" dirty="0" smtClean="0"/>
            <a:t>,00</a:t>
          </a:r>
          <a:r>
            <a:rPr lang="sr-Latn-RS" sz="1000" kern="1200" dirty="0" smtClean="0"/>
            <a:t>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1869892" y="3666337"/>
        <a:ext cx="942011" cy="942011"/>
      </dsp:txXfrm>
    </dsp:sp>
    <dsp:sp modelId="{17A1AEA8-D717-41D8-8682-1E312FBFA9EA}">
      <dsp:nvSpPr>
        <dsp:cNvPr id="0" name=""/>
        <dsp:cNvSpPr/>
      </dsp:nvSpPr>
      <dsp:spPr>
        <a:xfrm>
          <a:off x="738696" y="3019473"/>
          <a:ext cx="1332205" cy="1332205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 smtClean="0"/>
            <a:t>Добровољни трансфери од физичких и правних лица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 smtClean="0"/>
            <a:t>200.000,00</a:t>
          </a:r>
          <a:endParaRPr lang="en-US" sz="1000" kern="1200" dirty="0"/>
        </a:p>
      </dsp:txBody>
      <dsp:txXfrm>
        <a:off x="933793" y="3214570"/>
        <a:ext cx="942011" cy="942011"/>
      </dsp:txXfrm>
    </dsp:sp>
    <dsp:sp modelId="{B063B95E-7B91-458A-A36C-0D26F3F26AFB}">
      <dsp:nvSpPr>
        <dsp:cNvPr id="0" name=""/>
        <dsp:cNvSpPr/>
      </dsp:nvSpPr>
      <dsp:spPr>
        <a:xfrm>
          <a:off x="666688" y="1986316"/>
          <a:ext cx="1332205" cy="1332205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 smtClean="0"/>
            <a:t>Новчане казне и одузета имовинска корист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 smtClean="0"/>
            <a:t>50.000,00</a:t>
          </a:r>
          <a:endParaRPr lang="en-US" sz="1000" kern="1200" dirty="0"/>
        </a:p>
      </dsp:txBody>
      <dsp:txXfrm>
        <a:off x="861785" y="2181413"/>
        <a:ext cx="942011" cy="942011"/>
      </dsp:txXfrm>
    </dsp:sp>
    <dsp:sp modelId="{18F457AB-625F-428E-8E52-2F98165F7DAB}">
      <dsp:nvSpPr>
        <dsp:cNvPr id="0" name=""/>
        <dsp:cNvSpPr/>
      </dsp:nvSpPr>
      <dsp:spPr>
        <a:xfrm>
          <a:off x="666697" y="977381"/>
          <a:ext cx="1332205" cy="1332205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 smtClean="0"/>
            <a:t>Приходи од имовине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 smtClean="0"/>
            <a:t>405.000,00</a:t>
          </a:r>
          <a:endParaRPr lang="en-US" sz="1000" kern="1200" dirty="0"/>
        </a:p>
      </dsp:txBody>
      <dsp:txXfrm>
        <a:off x="861794" y="1172478"/>
        <a:ext cx="942011" cy="942011"/>
      </dsp:txXfrm>
    </dsp:sp>
    <dsp:sp modelId="{7EB3CB08-81B3-4C3B-9CA8-3A5520864CF6}">
      <dsp:nvSpPr>
        <dsp:cNvPr id="0" name=""/>
        <dsp:cNvSpPr/>
      </dsp:nvSpPr>
      <dsp:spPr>
        <a:xfrm>
          <a:off x="1386766" y="138850"/>
          <a:ext cx="1332205" cy="1332205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 smtClean="0"/>
            <a:t>Мешовити и неодређени приходи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 smtClean="0"/>
            <a:t>595.144,00</a:t>
          </a:r>
          <a:endParaRPr lang="en-US" sz="1000" kern="1200" dirty="0"/>
        </a:p>
      </dsp:txBody>
      <dsp:txXfrm>
        <a:off x="1581863" y="333947"/>
        <a:ext cx="942011" cy="94201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0" y="168686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Расходи за запослене</a:t>
          </a:r>
          <a:endParaRPr lang="en-US" sz="1500" b="1" kern="1200" dirty="0"/>
        </a:p>
      </dsp:txBody>
      <dsp:txXfrm>
        <a:off x="0" y="168686"/>
        <a:ext cx="2055390" cy="297000"/>
      </dsp:txXfrm>
    </dsp:sp>
    <dsp:sp modelId="{02385D1D-92EB-445D-B736-940004751C79}">
      <dsp:nvSpPr>
        <dsp:cNvPr id="0" name=""/>
        <dsp:cNvSpPr/>
      </dsp:nvSpPr>
      <dsp:spPr>
        <a:xfrm>
          <a:off x="2055390" y="66593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630900" y="66593"/>
          <a:ext cx="5590663" cy="501187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Расходи за запослене </a:t>
          </a:r>
          <a:r>
            <a:rPr lang="sr-Cyrl-RS" sz="1400" kern="1200" dirty="0"/>
            <a:t>представљају све трошкове за запослене, како у управи тако и код буџетских корисника</a:t>
          </a:r>
          <a:endParaRPr lang="en-US" sz="1400" kern="1200" dirty="0"/>
        </a:p>
      </dsp:txBody>
      <dsp:txXfrm>
        <a:off x="2630900" y="66593"/>
        <a:ext cx="5590663" cy="501187"/>
      </dsp:txXfrm>
    </dsp:sp>
    <dsp:sp modelId="{F40D94EA-52E0-4740-A924-EAF350BDF213}">
      <dsp:nvSpPr>
        <dsp:cNvPr id="0" name=""/>
        <dsp:cNvSpPr/>
      </dsp:nvSpPr>
      <dsp:spPr>
        <a:xfrm>
          <a:off x="0" y="723584"/>
          <a:ext cx="2055390" cy="501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Коришћење роба и услуга </a:t>
          </a:r>
          <a:endParaRPr lang="en-US" sz="1500" kern="1200" dirty="0"/>
        </a:p>
      </dsp:txBody>
      <dsp:txXfrm>
        <a:off x="0" y="723584"/>
        <a:ext cx="2055390" cy="501187"/>
      </dsp:txXfrm>
    </dsp:sp>
    <dsp:sp modelId="{0E930D30-96BC-4D43-B65A-EE88C46DBE48}">
      <dsp:nvSpPr>
        <dsp:cNvPr id="0" name=""/>
        <dsp:cNvSpPr/>
      </dsp:nvSpPr>
      <dsp:spPr>
        <a:xfrm>
          <a:off x="2055390" y="621780"/>
          <a:ext cx="411078" cy="704794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630900" y="621780"/>
          <a:ext cx="5590663" cy="704794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Коришћење роба и услуга </a:t>
          </a:r>
          <a:r>
            <a:rPr lang="sr-Cyrl-RS" sz="1400" kern="12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kern="1200" dirty="0"/>
        </a:p>
      </dsp:txBody>
      <dsp:txXfrm>
        <a:off x="2630900" y="621780"/>
        <a:ext cx="5590663" cy="704794"/>
      </dsp:txXfrm>
    </dsp:sp>
    <dsp:sp modelId="{CCB8139E-CA19-491D-9FCD-6BF28923C725}">
      <dsp:nvSpPr>
        <dsp:cNvPr id="0" name=""/>
        <dsp:cNvSpPr/>
      </dsp:nvSpPr>
      <dsp:spPr>
        <a:xfrm>
          <a:off x="0" y="1677575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Дотације и трансфери</a:t>
          </a:r>
          <a:endParaRPr lang="en-US" sz="1500" b="1" kern="1200" dirty="0"/>
        </a:p>
      </dsp:txBody>
      <dsp:txXfrm>
        <a:off x="0" y="1677575"/>
        <a:ext cx="2055390" cy="297000"/>
      </dsp:txXfrm>
    </dsp:sp>
    <dsp:sp modelId="{14D1633C-A097-4A5A-8269-B04E98857E56}">
      <dsp:nvSpPr>
        <dsp:cNvPr id="0" name=""/>
        <dsp:cNvSpPr/>
      </dsp:nvSpPr>
      <dsp:spPr>
        <a:xfrm>
          <a:off x="2055390" y="1380575"/>
          <a:ext cx="411078" cy="891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630900" y="1380575"/>
          <a:ext cx="5590663" cy="89100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Дотације и трансфери </a:t>
          </a:r>
          <a:r>
            <a:rPr lang="sr-Cyrl-RS" sz="1400" kern="1200" dirty="0"/>
            <a:t>су трошкови које локална самоуправа </a:t>
          </a:r>
          <a:r>
            <a:rPr lang="ru-RU" sz="1400" kern="12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400" kern="1200" dirty="0"/>
            <a:t> као што су школе, центар за социјални рад, дом здравља.</a:t>
          </a:r>
          <a:r>
            <a:rPr lang="en-US" sz="1400" kern="1200" dirty="0"/>
            <a:t> </a:t>
          </a:r>
        </a:p>
      </dsp:txBody>
      <dsp:txXfrm>
        <a:off x="2630900" y="1380575"/>
        <a:ext cx="5590663" cy="891000"/>
      </dsp:txXfrm>
    </dsp:sp>
    <dsp:sp modelId="{9312B733-3AEB-49F6-8245-08553BA2949B}">
      <dsp:nvSpPr>
        <dsp:cNvPr id="0" name=""/>
        <dsp:cNvSpPr/>
      </dsp:nvSpPr>
      <dsp:spPr>
        <a:xfrm>
          <a:off x="0" y="2427669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Остали расходи</a:t>
          </a:r>
          <a:endParaRPr lang="en-US" sz="1500" b="1" kern="1200" dirty="0"/>
        </a:p>
      </dsp:txBody>
      <dsp:txXfrm>
        <a:off x="0" y="2427669"/>
        <a:ext cx="2055390" cy="297000"/>
      </dsp:txXfrm>
    </dsp:sp>
    <dsp:sp modelId="{435AB433-2559-485A-A03D-C32F36288071}">
      <dsp:nvSpPr>
        <dsp:cNvPr id="0" name=""/>
        <dsp:cNvSpPr/>
      </dsp:nvSpPr>
      <dsp:spPr>
        <a:xfrm>
          <a:off x="2055390" y="2325575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630900" y="2325575"/>
          <a:ext cx="5590663" cy="50118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Остали расходи </a:t>
          </a:r>
          <a:r>
            <a:rPr lang="sr-Cyrl-RS" sz="1400" kern="1200" dirty="0"/>
            <a:t>обухватају дотације невладиним организацијама, порезе, таксе, новчане казне.</a:t>
          </a:r>
          <a:endParaRPr lang="en-US" sz="1400" kern="1200" dirty="0"/>
        </a:p>
      </dsp:txBody>
      <dsp:txXfrm>
        <a:off x="2630900" y="2325575"/>
        <a:ext cx="5590663" cy="501187"/>
      </dsp:txXfrm>
    </dsp:sp>
    <dsp:sp modelId="{EFAACCF6-3A6A-4536-89B0-F0A7C44F6BE1}">
      <dsp:nvSpPr>
        <dsp:cNvPr id="0" name=""/>
        <dsp:cNvSpPr/>
      </dsp:nvSpPr>
      <dsp:spPr>
        <a:xfrm>
          <a:off x="0" y="2982856"/>
          <a:ext cx="205740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Субвенције</a:t>
          </a:r>
          <a:endParaRPr lang="en-US" sz="1500" b="1" kern="1200" dirty="0"/>
        </a:p>
      </dsp:txBody>
      <dsp:txXfrm>
        <a:off x="0" y="2982856"/>
        <a:ext cx="2057400" cy="297000"/>
      </dsp:txXfrm>
    </dsp:sp>
    <dsp:sp modelId="{6497CA82-45EE-4BD1-AEB4-CC3961FBFB74}">
      <dsp:nvSpPr>
        <dsp:cNvPr id="0" name=""/>
        <dsp:cNvSpPr/>
      </dsp:nvSpPr>
      <dsp:spPr>
        <a:xfrm>
          <a:off x="2057399" y="2880762"/>
          <a:ext cx="411480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633471" y="2880762"/>
          <a:ext cx="5596128" cy="501187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/>
            <a:t>Субвенције</a:t>
          </a:r>
          <a:r>
            <a:rPr lang="ru-RU" sz="1400" kern="1200" dirty="0"/>
            <a:t> сe одобравају за функционисање међумесног превоза и  пољопривредним произвођачима. </a:t>
          </a:r>
          <a:endParaRPr lang="en-US" sz="1400" kern="1200" dirty="0"/>
        </a:p>
      </dsp:txBody>
      <dsp:txXfrm>
        <a:off x="2633471" y="2880762"/>
        <a:ext cx="5596128" cy="501187"/>
      </dsp:txXfrm>
    </dsp:sp>
    <dsp:sp modelId="{939B76D1-BB33-4E50-9ECD-839FB5787B95}">
      <dsp:nvSpPr>
        <dsp:cNvPr id="0" name=""/>
        <dsp:cNvSpPr/>
      </dsp:nvSpPr>
      <dsp:spPr>
        <a:xfrm>
          <a:off x="0" y="3538044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Социјална заштита</a:t>
          </a:r>
          <a:endParaRPr lang="en-US" sz="1500" b="1" kern="1200" dirty="0"/>
        </a:p>
      </dsp:txBody>
      <dsp:txXfrm>
        <a:off x="0" y="3538044"/>
        <a:ext cx="2055390" cy="297000"/>
      </dsp:txXfrm>
    </dsp:sp>
    <dsp:sp modelId="{7845F59F-6101-48DE-ABCC-EC5351843F5B}">
      <dsp:nvSpPr>
        <dsp:cNvPr id="0" name=""/>
        <dsp:cNvSpPr/>
      </dsp:nvSpPr>
      <dsp:spPr>
        <a:xfrm>
          <a:off x="2055390" y="3435950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630900" y="3435950"/>
          <a:ext cx="5590663" cy="50118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Социјална заштита </a:t>
          </a:r>
          <a:r>
            <a:rPr lang="sr-Cyrl-RS" sz="1400" kern="1200" dirty="0"/>
            <a:t>обухвата све трошкове исплате социјалне помоћи за различите категорије грађана.</a:t>
          </a:r>
          <a:endParaRPr lang="en-US" sz="1400" kern="1200" dirty="0"/>
        </a:p>
      </dsp:txBody>
      <dsp:txXfrm>
        <a:off x="2630900" y="3435950"/>
        <a:ext cx="5590663" cy="501187"/>
      </dsp:txXfrm>
    </dsp:sp>
    <dsp:sp modelId="{B471A916-B6F4-4017-A447-E2C98CEE19B9}">
      <dsp:nvSpPr>
        <dsp:cNvPr id="0" name=""/>
        <dsp:cNvSpPr/>
      </dsp:nvSpPr>
      <dsp:spPr>
        <a:xfrm>
          <a:off x="0" y="4213887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Буџетска резерва</a:t>
          </a:r>
          <a:endParaRPr lang="en-US" sz="1500" b="1" kern="1200" dirty="0"/>
        </a:p>
      </dsp:txBody>
      <dsp:txXfrm>
        <a:off x="0" y="4213887"/>
        <a:ext cx="2055390" cy="297000"/>
      </dsp:txXfrm>
    </dsp:sp>
    <dsp:sp modelId="{7F976215-9D17-4223-A92A-D3302071B429}">
      <dsp:nvSpPr>
        <dsp:cNvPr id="0" name=""/>
        <dsp:cNvSpPr/>
      </dsp:nvSpPr>
      <dsp:spPr>
        <a:xfrm>
          <a:off x="2055390" y="3991137"/>
          <a:ext cx="411078" cy="7425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E7D26-6540-4407-AA35-D081FC05F135}">
      <dsp:nvSpPr>
        <dsp:cNvPr id="0" name=""/>
        <dsp:cNvSpPr/>
      </dsp:nvSpPr>
      <dsp:spPr>
        <a:xfrm>
          <a:off x="2630900" y="3991137"/>
          <a:ext cx="5590663" cy="742500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500" b="1" kern="1200" dirty="0"/>
            <a:t>Буџетска резерва </a:t>
          </a:r>
          <a:r>
            <a:rPr lang="sr-Cyrl-RS" sz="1500" kern="1200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sz="1500" kern="1200" dirty="0"/>
        </a:p>
      </dsp:txBody>
      <dsp:txXfrm>
        <a:off x="2630900" y="3991137"/>
        <a:ext cx="5590663" cy="742500"/>
      </dsp:txXfrm>
    </dsp:sp>
    <dsp:sp modelId="{320B77C6-F8A0-4CEB-8B55-79E4A1BAF9E9}">
      <dsp:nvSpPr>
        <dsp:cNvPr id="0" name=""/>
        <dsp:cNvSpPr/>
      </dsp:nvSpPr>
      <dsp:spPr>
        <a:xfrm>
          <a:off x="0" y="5010387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Капитални издаци</a:t>
          </a:r>
          <a:endParaRPr lang="en-US" sz="1500" b="1" kern="1200" dirty="0"/>
        </a:p>
      </dsp:txBody>
      <dsp:txXfrm>
        <a:off x="0" y="5010387"/>
        <a:ext cx="2055390" cy="297000"/>
      </dsp:txXfrm>
    </dsp:sp>
    <dsp:sp modelId="{803A06C6-F698-48F4-A91D-0B2B17EECBA4}">
      <dsp:nvSpPr>
        <dsp:cNvPr id="0" name=""/>
        <dsp:cNvSpPr/>
      </dsp:nvSpPr>
      <dsp:spPr>
        <a:xfrm>
          <a:off x="2055390" y="4787637"/>
          <a:ext cx="411078" cy="7425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E0050D-5592-4FFB-BC24-07DF887B3DF2}">
      <dsp:nvSpPr>
        <dsp:cNvPr id="0" name=""/>
        <dsp:cNvSpPr/>
      </dsp:nvSpPr>
      <dsp:spPr>
        <a:xfrm>
          <a:off x="2630900" y="4787637"/>
          <a:ext cx="5590663" cy="742500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500" b="1" kern="1200" dirty="0"/>
            <a:t>Капитални издаци </a:t>
          </a:r>
          <a:r>
            <a:rPr lang="sr-Cyrl-RS" sz="1500" kern="1200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sz="1500" kern="1200" dirty="0"/>
        </a:p>
      </dsp:txBody>
      <dsp:txXfrm>
        <a:off x="2630900" y="4787637"/>
        <a:ext cx="5590663" cy="742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2" y="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r">
              <a:defRPr sz="1200"/>
            </a:lvl1pPr>
          </a:lstStyle>
          <a:p>
            <a:fld id="{FF200638-5DF4-4430-A5FC-8138B5BDD0B3}" type="datetimeFigureOut">
              <a:rPr lang="en-US" smtClean="0"/>
              <a:pPr/>
              <a:t>25.11.2024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2" y="943009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r">
              <a:defRPr sz="1200"/>
            </a:lvl1pPr>
          </a:lstStyle>
          <a:p>
            <a:fld id="{60CEC979-1A5F-46ED-8288-2BF6E691AD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8908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r">
              <a:defRPr sz="1200"/>
            </a:lvl1pPr>
          </a:lstStyle>
          <a:p>
            <a:fld id="{AD43283B-6AD6-429E-9A6B-CD6015251173}" type="datetimeFigureOut">
              <a:rPr lang="en-US" smtClean="0"/>
              <a:pPr/>
              <a:t>25.11.2024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17" tIns="46058" rIns="92117" bIns="4605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2" y="943009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r">
              <a:defRPr sz="1200"/>
            </a:lvl1pPr>
          </a:lstStyle>
          <a:p>
            <a:fld id="{B0DD3E29-5E3C-4E2A-B6D2-72A9CD53A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770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766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7EF8-07F1-4132-9D28-E3E3FCCC23B1}" type="datetime1">
              <a:rPr lang="en-US" smtClean="0"/>
              <a:t>25.11.2024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21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9EEE-4F84-4052-B363-C737F6A14016}" type="datetime1">
              <a:rPr lang="en-US" smtClean="0"/>
              <a:t>25.11.2024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8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0370-F757-4CDD-B7F0-D08A120BC05A}" type="datetime1">
              <a:rPr lang="en-US" smtClean="0"/>
              <a:t>25.11.2024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048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96EC-4D37-4B83-A4A3-1B59CDA3ECBF}" type="datetime1">
              <a:rPr lang="en-US" smtClean="0"/>
              <a:t>25.11.2024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54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895-3498-4D33-B7FC-B54F27028AE1}" type="datetime1">
              <a:rPr lang="en-US" smtClean="0"/>
              <a:t>25.11.2024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17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79DB-ED39-4329-92C5-F5019745971C}" type="datetime1">
              <a:rPr lang="en-US" smtClean="0"/>
              <a:t>25.11.2024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55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F819-929A-4FD7-A544-D4CCA8B66912}" type="datetime1">
              <a:rPr lang="en-US" smtClean="0"/>
              <a:t>25.11.2024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7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4A61-12DB-4731-919F-1A852C2C9915}" type="datetime1">
              <a:rPr lang="en-US" smtClean="0"/>
              <a:t>25.11.2024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548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04FF-B6FF-4841-86BA-8CA90B73CA57}" type="datetime1">
              <a:rPr lang="en-US" smtClean="0"/>
              <a:t>25.11.2024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48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11A5-A3A8-4BB4-99CF-D7D00093951F}" type="datetime1">
              <a:rPr lang="en-US" smtClean="0"/>
              <a:t>25.11.2024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3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A6CDD-F840-42B5-8D8B-324DC27B5908}" type="datetime1">
              <a:rPr lang="en-US" smtClean="0"/>
              <a:t>25.11.2024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94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EFDB-907E-4C9B-961F-C8E7D4ED2114}" type="datetime1">
              <a:rPr lang="en-US" smtClean="0"/>
              <a:t>25.11.2024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4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77A51-6661-464F-AF3F-5F9E5897B61D}" type="datetime1">
              <a:rPr lang="en-US" smtClean="0"/>
              <a:t>25.11.2024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8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openclipart.org/detail/171507/money-pot-by-gnokii-171507" TargetMode="External"/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81260"/>
            <a:ext cx="7772400" cy="1470025"/>
          </a:xfrm>
        </p:spPr>
        <p:txBody>
          <a:bodyPr>
            <a:normAutofit/>
          </a:bodyPr>
          <a:lstStyle/>
          <a:p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dirty="0" smtClean="0"/>
              <a:t>ОПШТИНА МЕРОШИНА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97792"/>
            <a:ext cx="6400800" cy="1600200"/>
          </a:xfrm>
        </p:spPr>
        <p:txBody>
          <a:bodyPr/>
          <a:lstStyle/>
          <a:p>
            <a:r>
              <a:rPr lang="sr-Cyrl-RS" dirty="0"/>
              <a:t>ВОДИЧ КРОЗ </a:t>
            </a:r>
            <a:r>
              <a:rPr lang="sr-Cyrl-RS" dirty="0" smtClean="0"/>
              <a:t>ОДЛУКУ </a:t>
            </a:r>
            <a:r>
              <a:rPr lang="sr-Cyrl-RS" dirty="0"/>
              <a:t>О БУЏЕТУ за </a:t>
            </a:r>
            <a:r>
              <a:rPr lang="sr-Cyrl-RS" dirty="0" smtClean="0"/>
              <a:t>202</a:t>
            </a:r>
            <a:r>
              <a:rPr lang="sr-Cyrl-RS" dirty="0"/>
              <a:t>5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4" name="Picture 2" descr="Општина Мерошина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9975" y="387027"/>
            <a:ext cx="1924050" cy="1695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2155704"/>
      </p:ext>
    </p:extLst>
  </p:cSld>
  <p:clrMapOvr>
    <a:masterClrMapping/>
  </p:clrMapOvr>
  <p:extLst mod="1">
    <p:ext uri="{E180D4A7-C9FB-4DFB-919C-405C955672EB}">
      <p14:showEvtLst xmlns:p14="http://schemas.microsoft.com/office/powerpoint/2010/main">
        <p14:playEvt time="0" objId="11"/>
        <p14:stopEvt time="6233" objId="11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шта се троше јавна средства</a:t>
            </a:r>
            <a:r>
              <a:rPr lang="en-US" sz="3000" b="1" dirty="0"/>
              <a:t>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87574"/>
            <a:ext cx="8229600" cy="5065762"/>
          </a:xfrm>
        </p:spPr>
        <p:txBody>
          <a:bodyPr>
            <a:normAutofit lnSpcReduction="10000"/>
          </a:bodyPr>
          <a:lstStyle/>
          <a:p>
            <a:pPr marL="137160" indent="0" algn="just">
              <a:buNone/>
            </a:pPr>
            <a:r>
              <a:rPr lang="sr-Cyrl-RS" sz="1600" dirty="0"/>
              <a:t>	Буџет мора бити у равнотежи, што значи да расходи морају одговарати приходима. Укупни планирани расходи и издаци за </a:t>
            </a:r>
            <a:r>
              <a:rPr lang="sr-Cyrl-RS" sz="1600" dirty="0" smtClean="0"/>
              <a:t>2025. </a:t>
            </a:r>
            <a:r>
              <a:rPr lang="sr-Cyrl-RS" sz="1600" dirty="0"/>
              <a:t>годину у </a:t>
            </a:r>
            <a:r>
              <a:rPr lang="sr-Cyrl-RS" sz="1600" dirty="0" smtClean="0"/>
              <a:t>Одлуци </a:t>
            </a:r>
            <a:r>
              <a:rPr lang="sr-Cyrl-RS" sz="1600" dirty="0"/>
              <a:t>о буџету  износе: </a:t>
            </a:r>
          </a:p>
          <a:p>
            <a:endParaRPr lang="sr-Cyrl-RS" sz="1600" dirty="0"/>
          </a:p>
          <a:p>
            <a:endParaRPr lang="sr-Cyrl-RS" sz="1600" dirty="0"/>
          </a:p>
          <a:p>
            <a:endParaRPr lang="sr-Cyrl-RS" sz="1600" dirty="0"/>
          </a:p>
          <a:p>
            <a:pPr marL="137160" indent="0" algn="just">
              <a:buNone/>
            </a:pPr>
            <a:endParaRPr lang="ru-RU" sz="16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600" b="1" dirty="0"/>
              <a:t>РАСХОДИ </a:t>
            </a:r>
            <a:r>
              <a:rPr lang="sr-Cyrl-RS" sz="1600" dirty="0"/>
              <a:t>Расходи представљају све трошкове општине за плате буџетских корисника, набавку роба и услуга, субвенције, дотације и трансфере, социјалну помоћ и остале трошкове које град/општина обезбеђује без директне и непосредне накнаде. </a:t>
            </a:r>
            <a:endParaRPr lang="vi-VN" sz="16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600" b="1" dirty="0"/>
              <a:t>ИЗДАЦИ</a:t>
            </a:r>
            <a:r>
              <a:rPr lang="sr-Cyrl-RS" sz="1600" dirty="0"/>
              <a:t> представљају трошкове изградње или инвестиционог одржавања већ постојећих објеката, набавку земљишта, машина и опр</a:t>
            </a:r>
            <a:r>
              <a:rPr lang="sr-Latn-RS" sz="1600" dirty="0"/>
              <a:t>e</a:t>
            </a:r>
            <a:r>
              <a:rPr lang="sr-Cyrl-RS" sz="1600" dirty="0"/>
              <a:t>ме неопходне за рад буџетских корисника.</a:t>
            </a:r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600" b="1" dirty="0"/>
              <a:t>РАСХОДИ И ИЗДАЦИ </a:t>
            </a:r>
            <a:r>
              <a:rPr lang="sr-Cyrl-RS" sz="1600" dirty="0"/>
              <a:t>морају се исказивати на законом прописан начин, односно морају се исказивати: по </a:t>
            </a:r>
            <a:r>
              <a:rPr lang="sr-Cyrl-RS" sz="1600" i="1" dirty="0"/>
              <a:t>програмима</a:t>
            </a:r>
            <a:r>
              <a:rPr lang="sr-Cyrl-RS" sz="1600" dirty="0"/>
              <a:t> који показују колико се троши за извршавање основних надлежности и стратешких циљева града; по </a:t>
            </a:r>
            <a:r>
              <a:rPr lang="sr-Cyrl-RS" sz="1600" i="1" dirty="0"/>
              <a:t>основној намени </a:t>
            </a:r>
            <a:r>
              <a:rPr lang="sr-Cyrl-RS" sz="1600" dirty="0"/>
              <a:t>која показује за коју врсту трошка се средства издвајају; по </a:t>
            </a:r>
            <a:r>
              <a:rPr lang="sr-Cyrl-RS" sz="1600" i="1" dirty="0"/>
              <a:t>функцији</a:t>
            </a:r>
            <a:r>
              <a:rPr lang="sr-Cyrl-RS" sz="1600" dirty="0"/>
              <a:t> која показује функционалну намену за одређену област и по </a:t>
            </a:r>
            <a:r>
              <a:rPr lang="sr-Cyrl-RS" sz="1600" i="1" dirty="0"/>
              <a:t>корисницима буџета </a:t>
            </a:r>
            <a:r>
              <a:rPr lang="sr-Cyrl-RS" sz="1600" dirty="0"/>
              <a:t>што показује организацију рада града/општине.</a:t>
            </a:r>
          </a:p>
          <a:p>
            <a:pPr marL="137160" indent="0" algn="just">
              <a:buNone/>
            </a:pPr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CFD6A88A-550B-4306-B111-9817A14514A4}"/>
              </a:ext>
            </a:extLst>
          </p:cNvPr>
          <p:cNvSpPr/>
          <p:nvPr/>
        </p:nvSpPr>
        <p:spPr>
          <a:xfrm>
            <a:off x="2879812" y="2204864"/>
            <a:ext cx="3384376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b="1" dirty="0"/>
              <a:t> </a:t>
            </a:r>
            <a:r>
              <a:rPr lang="sr-Cyrl-RS" b="1" dirty="0" smtClean="0"/>
              <a:t>561.715.303,00</a:t>
            </a:r>
            <a:r>
              <a:rPr lang="sr-Latn-RS" dirty="0" smtClean="0"/>
              <a:t> </a:t>
            </a:r>
            <a:r>
              <a:rPr lang="sr-Cyrl-RS" b="1" dirty="0"/>
              <a:t>динара</a:t>
            </a:r>
            <a:endParaRPr lang="sr-Latn-RS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263834"/>
            <a:ext cx="8229600" cy="619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dirty="0"/>
              <a:t>Шта су расходи и издаци буџета?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8562868"/>
              </p:ext>
            </p:extLst>
          </p:nvPr>
        </p:nvGraphicFramePr>
        <p:xfrm>
          <a:off x="457200" y="1129627"/>
          <a:ext cx="8229600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5FB0A07-249F-4345-993B-6AB4700608B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20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dirty="0" smtClean="0"/>
              <a:t>Структура пројектованих расхода и издатака буџета за 2025.годину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247878" y="3404018"/>
            <a:ext cx="2116211" cy="14841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Укупни расходи и издаци </a:t>
            </a:r>
          </a:p>
          <a:p>
            <a:pPr algn="ctr"/>
            <a:r>
              <a:rPr lang="sr-Cyrl-RS" sz="1200" dirty="0" smtClean="0"/>
              <a:t>561.715.303,00</a:t>
            </a:r>
            <a:endParaRPr lang="en-US" sz="1200" dirty="0"/>
          </a:p>
        </p:txBody>
      </p:sp>
      <p:sp>
        <p:nvSpPr>
          <p:cNvPr id="13" name="Oval 12"/>
          <p:cNvSpPr/>
          <p:nvPr/>
        </p:nvSpPr>
        <p:spPr>
          <a:xfrm>
            <a:off x="2464371" y="1744382"/>
            <a:ext cx="1470579" cy="1077423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Отплата главнице</a:t>
            </a:r>
          </a:p>
          <a:p>
            <a:pPr algn="ctr"/>
            <a:r>
              <a:rPr lang="sr-Cyrl-RS" sz="1200" dirty="0" smtClean="0"/>
              <a:t>4.300.000,00</a:t>
            </a:r>
            <a:endParaRPr lang="en-US" sz="1200" dirty="0"/>
          </a:p>
        </p:txBody>
      </p:sp>
      <p:sp>
        <p:nvSpPr>
          <p:cNvPr id="14" name="Oval 13"/>
          <p:cNvSpPr/>
          <p:nvPr/>
        </p:nvSpPr>
        <p:spPr>
          <a:xfrm>
            <a:off x="3998470" y="1500835"/>
            <a:ext cx="1645162" cy="1077423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Расходи за запослене</a:t>
            </a:r>
          </a:p>
          <a:p>
            <a:pPr algn="ctr"/>
            <a:r>
              <a:rPr lang="sr-Cyrl-RS" sz="1200" dirty="0" smtClean="0"/>
              <a:t>179.204.303,00</a:t>
            </a:r>
            <a:endParaRPr lang="en-US" sz="1200" dirty="0"/>
          </a:p>
        </p:txBody>
      </p:sp>
      <p:sp>
        <p:nvSpPr>
          <p:cNvPr id="26" name="Oval 25"/>
          <p:cNvSpPr/>
          <p:nvPr/>
        </p:nvSpPr>
        <p:spPr>
          <a:xfrm>
            <a:off x="5469049" y="2220571"/>
            <a:ext cx="1645275" cy="1080120"/>
          </a:xfrm>
          <a:prstGeom prst="ellipse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Коришћење услуга роба</a:t>
            </a:r>
          </a:p>
          <a:p>
            <a:pPr algn="ctr"/>
            <a:r>
              <a:rPr lang="sr-Cyrl-RS" sz="1200" dirty="0" smtClean="0"/>
              <a:t>182.111.000,00</a:t>
            </a:r>
            <a:endParaRPr lang="en-US" sz="1200" dirty="0"/>
          </a:p>
        </p:txBody>
      </p:sp>
      <p:sp>
        <p:nvSpPr>
          <p:cNvPr id="27" name="Oval 26"/>
          <p:cNvSpPr/>
          <p:nvPr/>
        </p:nvSpPr>
        <p:spPr>
          <a:xfrm>
            <a:off x="6579840" y="3140968"/>
            <a:ext cx="1448544" cy="11267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Отплата камата</a:t>
            </a:r>
          </a:p>
          <a:p>
            <a:pPr algn="ctr"/>
            <a:r>
              <a:rPr lang="sr-Cyrl-RS" sz="1200" dirty="0" smtClean="0"/>
              <a:t>750.000,00</a:t>
            </a:r>
            <a:endParaRPr lang="en-US" sz="1200" dirty="0"/>
          </a:p>
        </p:txBody>
      </p:sp>
      <p:sp>
        <p:nvSpPr>
          <p:cNvPr id="28" name="Oval 27"/>
          <p:cNvSpPr/>
          <p:nvPr/>
        </p:nvSpPr>
        <p:spPr>
          <a:xfrm>
            <a:off x="6507587" y="4338409"/>
            <a:ext cx="1448789" cy="128085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Субвенције 2.200.000,00</a:t>
            </a:r>
            <a:endParaRPr lang="en-US" sz="1200" dirty="0"/>
          </a:p>
        </p:txBody>
      </p:sp>
      <p:sp>
        <p:nvSpPr>
          <p:cNvPr id="29" name="Oval 28"/>
          <p:cNvSpPr/>
          <p:nvPr/>
        </p:nvSpPr>
        <p:spPr>
          <a:xfrm>
            <a:off x="5469048" y="5478909"/>
            <a:ext cx="1645275" cy="117807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Донације,дотације и трансфери</a:t>
            </a:r>
          </a:p>
          <a:p>
            <a:pPr algn="ctr"/>
            <a:r>
              <a:rPr lang="sr-Cyrl-RS" sz="1200" dirty="0" smtClean="0"/>
              <a:t>73.650.000,00</a:t>
            </a:r>
            <a:endParaRPr lang="en-US" sz="1200" dirty="0"/>
          </a:p>
        </p:txBody>
      </p:sp>
      <p:sp>
        <p:nvSpPr>
          <p:cNvPr id="31" name="Oval 30"/>
          <p:cNvSpPr/>
          <p:nvPr/>
        </p:nvSpPr>
        <p:spPr>
          <a:xfrm>
            <a:off x="3768141" y="5607902"/>
            <a:ext cx="1595948" cy="1244737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Социјално осигурање и социјална заштита</a:t>
            </a:r>
          </a:p>
          <a:p>
            <a:pPr algn="ctr"/>
            <a:r>
              <a:rPr lang="sr-Cyrl-RS" sz="1200" dirty="0" smtClean="0"/>
              <a:t>22.300.000,00</a:t>
            </a:r>
            <a:endParaRPr lang="en-US" sz="1200" dirty="0"/>
          </a:p>
        </p:txBody>
      </p:sp>
      <p:sp>
        <p:nvSpPr>
          <p:cNvPr id="32" name="Oval 31"/>
          <p:cNvSpPr/>
          <p:nvPr/>
        </p:nvSpPr>
        <p:spPr>
          <a:xfrm>
            <a:off x="2051721" y="5478909"/>
            <a:ext cx="1582340" cy="1242566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Остали расходи</a:t>
            </a:r>
          </a:p>
          <a:p>
            <a:pPr algn="ctr"/>
            <a:r>
              <a:rPr lang="sr-Cyrl-RS" sz="1200" dirty="0" smtClean="0"/>
              <a:t>38.880.000,00</a:t>
            </a:r>
            <a:endParaRPr lang="en-US" sz="1200" dirty="0"/>
          </a:p>
        </p:txBody>
      </p:sp>
      <p:sp>
        <p:nvSpPr>
          <p:cNvPr id="34" name="Oval 33"/>
          <p:cNvSpPr/>
          <p:nvPr/>
        </p:nvSpPr>
        <p:spPr>
          <a:xfrm>
            <a:off x="615318" y="4711700"/>
            <a:ext cx="1667207" cy="129614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Административни трансфери</a:t>
            </a:r>
          </a:p>
          <a:p>
            <a:pPr algn="ctr"/>
            <a:r>
              <a:rPr lang="sr-Cyrl-RS" sz="1200" dirty="0" smtClean="0"/>
              <a:t>21.000.000,00</a:t>
            </a:r>
            <a:endParaRPr lang="en-US" sz="1200" dirty="0"/>
          </a:p>
        </p:txBody>
      </p:sp>
      <p:sp>
        <p:nvSpPr>
          <p:cNvPr id="35" name="Oval 34"/>
          <p:cNvSpPr/>
          <p:nvPr/>
        </p:nvSpPr>
        <p:spPr>
          <a:xfrm>
            <a:off x="560973" y="3464673"/>
            <a:ext cx="1566530" cy="116597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Основна средства</a:t>
            </a:r>
          </a:p>
          <a:p>
            <a:pPr algn="ctr"/>
            <a:r>
              <a:rPr lang="sr-Cyrl-RS" sz="1200" dirty="0" smtClean="0"/>
              <a:t>36.820.000,00</a:t>
            </a:r>
            <a:endParaRPr lang="en-US" sz="1200" dirty="0"/>
          </a:p>
        </p:txBody>
      </p:sp>
      <p:sp>
        <p:nvSpPr>
          <p:cNvPr id="36" name="Oval 35"/>
          <p:cNvSpPr/>
          <p:nvPr/>
        </p:nvSpPr>
        <p:spPr>
          <a:xfrm>
            <a:off x="1126638" y="2287898"/>
            <a:ext cx="1433742" cy="115212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Природна имовина</a:t>
            </a:r>
          </a:p>
          <a:p>
            <a:pPr algn="ctr"/>
            <a:r>
              <a:rPr lang="sr-Cyrl-RS" sz="1200" dirty="0" smtClean="0"/>
              <a:t>500.000,00</a:t>
            </a:r>
            <a:endParaRPr lang="en-US" sz="1200" dirty="0"/>
          </a:p>
        </p:txBody>
      </p:sp>
      <p:cxnSp>
        <p:nvCxnSpPr>
          <p:cNvPr id="42" name="Straight Connector 41"/>
          <p:cNvCxnSpPr/>
          <p:nvPr/>
        </p:nvCxnSpPr>
        <p:spPr>
          <a:xfrm>
            <a:off x="7164288" y="362258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23859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sr-Cyrl-RS" sz="3700" b="1"/>
              <a:t>Планирани расходи буџета по програмима</a:t>
            </a:r>
            <a:endParaRPr lang="en-US" sz="3700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6F15528-21DE-4FAA-801E-634DDDAF4B2B}" type="slidenum">
              <a:rPr lang="en-US" smtClean="0"/>
              <a:pPr>
                <a:spcAft>
                  <a:spcPts val="600"/>
                </a:spcAft>
              </a:pPr>
              <a:t>13</a:t>
            </a:fld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D448D47-FDA4-0D4D-ACC2-6FA95EBB34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667031"/>
              </p:ext>
            </p:extLst>
          </p:nvPr>
        </p:nvGraphicFramePr>
        <p:xfrm>
          <a:off x="457200" y="1991483"/>
          <a:ext cx="8518517" cy="4101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0466">
                  <a:extLst>
                    <a:ext uri="{9D8B030D-6E8A-4147-A177-3AD203B41FA5}">
                      <a16:colId xmlns:a16="http://schemas.microsoft.com/office/drawing/2014/main" val="440238035"/>
                    </a:ext>
                  </a:extLst>
                </a:gridCol>
                <a:gridCol w="3687437">
                  <a:extLst>
                    <a:ext uri="{9D8B030D-6E8A-4147-A177-3AD203B41FA5}">
                      <a16:colId xmlns:a16="http://schemas.microsoft.com/office/drawing/2014/main" val="727775950"/>
                    </a:ext>
                  </a:extLst>
                </a:gridCol>
                <a:gridCol w="1340614">
                  <a:extLst>
                    <a:ext uri="{9D8B030D-6E8A-4147-A177-3AD203B41FA5}">
                      <a16:colId xmlns:a16="http://schemas.microsoft.com/office/drawing/2014/main" val="3746961343"/>
                    </a:ext>
                  </a:extLst>
                </a:gridCol>
              </a:tblGrid>
              <a:tr h="573421">
                <a:tc>
                  <a:txBody>
                    <a:bodyPr/>
                    <a:lstStyle/>
                    <a:p>
                      <a:pPr algn="ctr" rtl="0" fontAlgn="ctr"/>
                      <a:r>
                        <a:rPr lang="sr-RS" sz="1000" u="none" strike="noStrike" dirty="0">
                          <a:effectLst/>
                        </a:rPr>
                        <a:t>Назив програма</a:t>
                      </a:r>
                      <a:endParaRPr lang="sr-R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RS" sz="1000" u="none" strike="noStrike" dirty="0">
                          <a:effectLst/>
                        </a:rPr>
                        <a:t>Средства из </a:t>
                      </a:r>
                      <a:r>
                        <a:rPr lang="sr-RS" sz="1000" u="none" strike="noStrike" dirty="0" smtClean="0">
                          <a:effectLst/>
                        </a:rPr>
                        <a:t> </a:t>
                      </a:r>
                      <a:r>
                        <a:rPr lang="sr-RS" sz="1000" u="none" strike="noStrike" dirty="0">
                          <a:effectLst/>
                        </a:rPr>
                        <a:t>Одлуке о буџету за </a:t>
                      </a:r>
                      <a:r>
                        <a:rPr lang="sr-RS" sz="1000" u="none" strike="noStrike" dirty="0" smtClean="0">
                          <a:effectLst/>
                        </a:rPr>
                        <a:t>202</a:t>
                      </a:r>
                      <a:r>
                        <a:rPr lang="sr-Cyrl-RS" sz="1000" u="none" strike="noStrike" dirty="0" smtClean="0">
                          <a:effectLst/>
                        </a:rPr>
                        <a:t>5</a:t>
                      </a:r>
                      <a:r>
                        <a:rPr lang="sr-RS" sz="1000" u="none" strike="noStrike" dirty="0" smtClean="0">
                          <a:effectLst/>
                        </a:rPr>
                        <a:t>. </a:t>
                      </a:r>
                      <a:r>
                        <a:rPr lang="sr-RS" sz="1000" u="none" strike="noStrike" dirty="0">
                          <a:effectLst/>
                        </a:rPr>
                        <a:t>годину  (износ у динарима)</a:t>
                      </a:r>
                      <a:endParaRPr lang="sr-R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RS" sz="1000" u="none" strike="noStrike">
                          <a:effectLst/>
                        </a:rPr>
                        <a:t>%  буџета по програму </a:t>
                      </a:r>
                      <a:endParaRPr lang="sr-R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extLst>
                  <a:ext uri="{0D108BD9-81ED-4DB2-BD59-A6C34878D82A}">
                    <a16:rowId xmlns:a16="http://schemas.microsoft.com/office/drawing/2014/main" val="201680223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1. Становање, урбанизам и просторно планирање</a:t>
                      </a:r>
                      <a:endParaRPr lang="sr-R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4.800.000,00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0,85%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4245950544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2. Комуналне делатности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44.000.000,00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7,83%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2317435355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3. Локални економски развој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800.000,00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0,14%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2275784549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4. Развој туризма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7.878.310,00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1,40%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2279262798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5. Пољопривреда и рурални развој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5.100.000,00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0,91%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4193283114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6. Заштита животне средине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7.280.000,00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1,30%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3589837654"/>
                  </a:ext>
                </a:extLst>
              </a:tr>
              <a:tr h="337476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7. Организација саобраћаја и саобраћајна инфраструктура 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32.500.000,00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5,79%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2887658570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8. Предшколско васпитање и образовање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71.925.345,00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13,92%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540676506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9. Основно образовање и васпитање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53.100.000,00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9,45%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4031830565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10. Средње образовање и васпитање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4035041538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11. Социјална и дечија заштита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33.600.000,00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5,98%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3951621652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12. Здравствена заштита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10.000.000,00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1,78%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1947648159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13. Развој културе и информисања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32.931.717,00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5,86%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2386323987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14. Развој спорта и омладине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10.000.000,00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1,78%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433363265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 dirty="0">
                          <a:effectLst/>
                        </a:rPr>
                        <a:t>Програм 15. Опште услуге локалне самоуправе </a:t>
                      </a:r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179.347.808,00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31,93%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3477582598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 dirty="0">
                          <a:effectLst/>
                        </a:rPr>
                        <a:t>Програм 16. Политички систем локалне </a:t>
                      </a:r>
                      <a:r>
                        <a:rPr lang="sr-RS" sz="1000" u="none" strike="noStrike" dirty="0" smtClean="0">
                          <a:effectLst/>
                        </a:rPr>
                        <a:t>самоуправе</a:t>
                      </a:r>
                    </a:p>
                    <a:p>
                      <a:pPr algn="l" rtl="0" fontAlgn="ctr"/>
                      <a:r>
                        <a:rPr lang="sr-Cyrl-R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Програм 17. Енергетска ефикасност и обнов. извори енергије</a:t>
                      </a:r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68.452.123,00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12,19%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588446128"/>
                  </a:ext>
                </a:extLst>
              </a:tr>
              <a:tr h="219443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200" u="none" strike="noStrike" dirty="0">
                          <a:effectLst/>
                        </a:rPr>
                        <a:t>Укупни расходи по програмима</a:t>
                      </a:r>
                      <a:endParaRPr lang="sr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561.715.303,00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21162964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740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Планирани расходи буџета по програмима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19" name="Content Placeholder 1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0714093"/>
              </p:ext>
            </p:extLst>
          </p:nvPr>
        </p:nvGraphicFramePr>
        <p:xfrm>
          <a:off x="0" y="1417637"/>
          <a:ext cx="9144000" cy="5303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985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3000" b="1"/>
              <a:t>Планирани расходи буџета расподељени по директним и индиректним буџетским корисницима</a:t>
            </a:r>
            <a:endParaRPr lang="en-US" sz="3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9F37C1D-1D7E-5F42-A812-F3061DDC3C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7417317"/>
              </p:ext>
            </p:extLst>
          </p:nvPr>
        </p:nvGraphicFramePr>
        <p:xfrm>
          <a:off x="1187624" y="1628801"/>
          <a:ext cx="6517047" cy="46106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8192">
                  <a:extLst>
                    <a:ext uri="{9D8B030D-6E8A-4147-A177-3AD203B41FA5}">
                      <a16:colId xmlns:a16="http://schemas.microsoft.com/office/drawing/2014/main" val="925860324"/>
                    </a:ext>
                  </a:extLst>
                </a:gridCol>
                <a:gridCol w="2412928">
                  <a:extLst>
                    <a:ext uri="{9D8B030D-6E8A-4147-A177-3AD203B41FA5}">
                      <a16:colId xmlns:a16="http://schemas.microsoft.com/office/drawing/2014/main" val="3539825699"/>
                    </a:ext>
                  </a:extLst>
                </a:gridCol>
                <a:gridCol w="1993954">
                  <a:extLst>
                    <a:ext uri="{9D8B030D-6E8A-4147-A177-3AD203B41FA5}">
                      <a16:colId xmlns:a16="http://schemas.microsoft.com/office/drawing/2014/main" val="3960238819"/>
                    </a:ext>
                  </a:extLst>
                </a:gridCol>
                <a:gridCol w="1311973">
                  <a:extLst>
                    <a:ext uri="{9D8B030D-6E8A-4147-A177-3AD203B41FA5}">
                      <a16:colId xmlns:a16="http://schemas.microsoft.com/office/drawing/2014/main" val="3342230287"/>
                    </a:ext>
                  </a:extLst>
                </a:gridCol>
              </a:tblGrid>
              <a:tr h="1402459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900" u="none" strike="noStrike" dirty="0">
                          <a:effectLst/>
                        </a:rPr>
                        <a:t>Р. </a:t>
                      </a:r>
                      <a:r>
                        <a:rPr lang="sr-RS" sz="900" u="none" strike="noStrike" dirty="0" smtClean="0">
                          <a:effectLst/>
                        </a:rPr>
                        <a:t>бр.</a:t>
                      </a:r>
                      <a:endParaRPr lang="sr-R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900" u="none" strike="noStrike" dirty="0">
                          <a:effectLst/>
                        </a:rPr>
                        <a:t>Назив </a:t>
                      </a:r>
                      <a:r>
                        <a:rPr lang="sr-RS" sz="900" u="none" strike="noStrike" dirty="0" smtClean="0">
                          <a:effectLst/>
                        </a:rPr>
                        <a:t>буџетског </a:t>
                      </a:r>
                      <a:r>
                        <a:rPr lang="sr-RS" sz="900" u="none" strike="noStrike" dirty="0">
                          <a:effectLst/>
                        </a:rPr>
                        <a:t>корисника</a:t>
                      </a:r>
                      <a:endParaRPr lang="sr-R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RS" sz="900" u="none" strike="noStrike" dirty="0">
                          <a:effectLst/>
                        </a:rPr>
                        <a:t>Средства </a:t>
                      </a:r>
                      <a:r>
                        <a:rPr lang="sr-RS" sz="900" u="none" strike="noStrike" dirty="0" smtClean="0">
                          <a:effectLst/>
                        </a:rPr>
                        <a:t>из </a:t>
                      </a:r>
                      <a:r>
                        <a:rPr lang="sr-RS" sz="900" u="none" strike="noStrike" dirty="0">
                          <a:effectLst/>
                        </a:rPr>
                        <a:t>Одлуке о буџету за </a:t>
                      </a:r>
                      <a:r>
                        <a:rPr lang="sr-RS" sz="900" u="none" strike="noStrike" dirty="0" smtClean="0">
                          <a:effectLst/>
                        </a:rPr>
                        <a:t>202</a:t>
                      </a:r>
                      <a:r>
                        <a:rPr lang="sr-Cyrl-RS" sz="900" u="none" strike="noStrike" dirty="0" smtClean="0">
                          <a:effectLst/>
                        </a:rPr>
                        <a:t>5</a:t>
                      </a:r>
                      <a:r>
                        <a:rPr lang="sr-RS" sz="900" u="none" strike="noStrike" dirty="0" smtClean="0">
                          <a:effectLst/>
                        </a:rPr>
                        <a:t>. </a:t>
                      </a:r>
                      <a:r>
                        <a:rPr lang="sr-RS" sz="900" u="none" strike="noStrike" dirty="0">
                          <a:effectLst/>
                        </a:rPr>
                        <a:t>годину  (износ у динарима)</a:t>
                      </a:r>
                      <a:endParaRPr lang="sr-R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RS" sz="900" u="none" strike="noStrike">
                          <a:effectLst/>
                        </a:rPr>
                        <a:t>%  буџета по кориснику</a:t>
                      </a:r>
                      <a:endParaRPr lang="sr-R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extLst>
                  <a:ext uri="{0D108BD9-81ED-4DB2-BD59-A6C34878D82A}">
                    <a16:rowId xmlns:a16="http://schemas.microsoft.com/office/drawing/2014/main" val="3074935644"/>
                  </a:ext>
                </a:extLst>
              </a:tr>
              <a:tr h="2094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800" u="none" strike="noStrike">
                          <a:effectLst/>
                        </a:rPr>
                        <a:t>1.</a:t>
                      </a:r>
                      <a:endParaRPr lang="en-R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200" u="none" strike="noStrike">
                          <a:effectLst/>
                        </a:rPr>
                        <a:t>Скупштина општине</a:t>
                      </a:r>
                      <a:endParaRPr lang="sr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19.017.963,00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3,39%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12" marR="7412" marT="7412" marB="0" anchor="b"/>
                </a:tc>
                <a:extLst>
                  <a:ext uri="{0D108BD9-81ED-4DB2-BD59-A6C34878D82A}">
                    <a16:rowId xmlns:a16="http://schemas.microsoft.com/office/drawing/2014/main" val="2664492647"/>
                  </a:ext>
                </a:extLst>
              </a:tr>
              <a:tr h="19124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800" u="none" strike="noStrike">
                          <a:effectLst/>
                        </a:rPr>
                        <a:t>2.</a:t>
                      </a:r>
                      <a:endParaRPr lang="en-R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200" u="none" strike="noStrike" dirty="0" smtClean="0">
                          <a:effectLst/>
                        </a:rPr>
                        <a:t>Председни</a:t>
                      </a:r>
                      <a:r>
                        <a:rPr lang="sr-Cyrl-RS" sz="1200" u="none" strike="noStrike" dirty="0" smtClean="0">
                          <a:effectLst/>
                        </a:rPr>
                        <a:t>к</a:t>
                      </a:r>
                      <a:r>
                        <a:rPr lang="sr-Cyrl-RS" sz="1200" u="none" strike="noStrike" baseline="0" dirty="0" smtClean="0">
                          <a:effectLst/>
                        </a:rPr>
                        <a:t> општине</a:t>
                      </a:r>
                      <a:endParaRPr lang="sr-R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15.127.084,00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2,69%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12" marR="7412" marT="7412" marB="0" anchor="b"/>
                </a:tc>
                <a:extLst>
                  <a:ext uri="{0D108BD9-81ED-4DB2-BD59-A6C34878D82A}">
                    <a16:rowId xmlns:a16="http://schemas.microsoft.com/office/drawing/2014/main" val="399285908"/>
                  </a:ext>
                </a:extLst>
              </a:tr>
              <a:tr h="2003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800" u="none" strike="noStrike">
                          <a:effectLst/>
                        </a:rPr>
                        <a:t>3.</a:t>
                      </a:r>
                      <a:endParaRPr lang="en-R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200" u="none" strike="noStrike">
                          <a:effectLst/>
                        </a:rPr>
                        <a:t>Општинск веће</a:t>
                      </a:r>
                      <a:endParaRPr lang="sr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3.407.076,00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0,61%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12" marR="7412" marT="7412" marB="0" anchor="b"/>
                </a:tc>
                <a:extLst>
                  <a:ext uri="{0D108BD9-81ED-4DB2-BD59-A6C34878D82A}">
                    <a16:rowId xmlns:a16="http://schemas.microsoft.com/office/drawing/2014/main" val="2222811891"/>
                  </a:ext>
                </a:extLst>
              </a:tr>
              <a:tr h="2003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800" u="none" strike="noStrike">
                          <a:effectLst/>
                        </a:rPr>
                        <a:t>4.</a:t>
                      </a:r>
                      <a:endParaRPr lang="en-R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Општинско</a:t>
                      </a:r>
                      <a:r>
                        <a:rPr lang="sr-Cyrl-RS" sz="12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правобранилаштво</a:t>
                      </a:r>
                      <a:endParaRPr lang="sr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2.137.717,00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0,38%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12" marR="7412" marT="7412" marB="0" anchor="b"/>
                </a:tc>
                <a:extLst>
                  <a:ext uri="{0D108BD9-81ED-4DB2-BD59-A6C34878D82A}">
                    <a16:rowId xmlns:a16="http://schemas.microsoft.com/office/drawing/2014/main" val="3604446434"/>
                  </a:ext>
                </a:extLst>
              </a:tr>
              <a:tr h="3915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800" u="none" strike="noStrike" dirty="0" smtClean="0">
                          <a:effectLst/>
                        </a:rPr>
                        <a:t>5.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Општинска</a:t>
                      </a:r>
                      <a:r>
                        <a:rPr lang="sr-Cyrl-RS" sz="12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r-Cyrl-RS" sz="12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управа</a:t>
                      </a:r>
                      <a:endParaRPr lang="sr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412.153.091,00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73,37</a:t>
                      </a:r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2" marR="7412" marT="7412" marB="0" anchor="b"/>
                </a:tc>
                <a:extLst>
                  <a:ext uri="{0D108BD9-81ED-4DB2-BD59-A6C34878D82A}">
                    <a16:rowId xmlns:a16="http://schemas.microsoft.com/office/drawing/2014/main" val="947145409"/>
                  </a:ext>
                </a:extLst>
              </a:tr>
              <a:tr h="27615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800" u="none" strike="noStrike">
                          <a:effectLst/>
                        </a:rPr>
                        <a:t>6.</a:t>
                      </a:r>
                      <a:endParaRPr lang="en-R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200" u="none" strike="noStrike">
                          <a:effectLst/>
                        </a:rPr>
                        <a:t>Месне заједнице</a:t>
                      </a:r>
                      <a:endParaRPr lang="sr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467.000,00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0,08%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12" marR="7412" marT="7412" marB="0" anchor="b"/>
                </a:tc>
                <a:extLst>
                  <a:ext uri="{0D108BD9-81ED-4DB2-BD59-A6C34878D82A}">
                    <a16:rowId xmlns:a16="http://schemas.microsoft.com/office/drawing/2014/main" val="1859658872"/>
                  </a:ext>
                </a:extLst>
              </a:tr>
              <a:tr h="2003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800" u="none" strike="noStrike" dirty="0">
                          <a:effectLst/>
                        </a:rPr>
                        <a:t>7.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ПУ Полетарац</a:t>
                      </a:r>
                      <a:endParaRPr lang="sr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71.925.345,00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12,80%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12" marR="7412" marT="7412" marB="0" anchor="b"/>
                </a:tc>
                <a:extLst>
                  <a:ext uri="{0D108BD9-81ED-4DB2-BD59-A6C34878D82A}">
                    <a16:rowId xmlns:a16="http://schemas.microsoft.com/office/drawing/2014/main" val="1333567083"/>
                  </a:ext>
                </a:extLst>
              </a:tr>
              <a:tr h="3915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800" u="none" strike="noStrike">
                          <a:effectLst/>
                        </a:rPr>
                        <a:t>8.</a:t>
                      </a:r>
                      <a:endParaRPr lang="en-R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Народна</a:t>
                      </a:r>
                      <a:r>
                        <a:rPr lang="sr-Cyrl-RS" sz="12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библиотека Мерошина</a:t>
                      </a:r>
                      <a:endParaRPr lang="sr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29.601.717,00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5,27%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12" marR="7412" marT="7412" marB="0" anchor="b"/>
                </a:tc>
                <a:extLst>
                  <a:ext uri="{0D108BD9-81ED-4DB2-BD59-A6C34878D82A}">
                    <a16:rowId xmlns:a16="http://schemas.microsoft.com/office/drawing/2014/main" val="2171686130"/>
                  </a:ext>
                </a:extLst>
              </a:tr>
              <a:tr h="3460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800" u="none" strike="noStrike" dirty="0">
                          <a:effectLst/>
                        </a:rPr>
                        <a:t>9</a:t>
                      </a:r>
                      <a:r>
                        <a:rPr lang="en-RS" sz="800" u="none" strike="noStrike" dirty="0" smtClean="0">
                          <a:effectLst/>
                        </a:rPr>
                        <a:t>.</a:t>
                      </a:r>
                      <a:endParaRPr lang="sr-Cyrl-RS" sz="800" u="none" strike="noStrike" dirty="0" smtClean="0">
                        <a:effectLst/>
                      </a:endParaRPr>
                    </a:p>
                    <a:p>
                      <a:pPr algn="ctr" rtl="0" fontAlgn="ctr"/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Туристичка</a:t>
                      </a:r>
                      <a:r>
                        <a:rPr lang="sr-Cyrl-RS" sz="12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организација општине </a:t>
                      </a:r>
                      <a:r>
                        <a:rPr lang="sr-Cyrl-RS" sz="12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Мерошина</a:t>
                      </a:r>
                    </a:p>
                    <a:p>
                      <a:pPr algn="l" rtl="0" fontAlgn="ctr"/>
                      <a:endParaRPr lang="sr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7.878.310,00</a:t>
                      </a:r>
                    </a:p>
                    <a:p>
                      <a:pPr algn="r" rtl="0" fontAlgn="ctr"/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1,40%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12" marR="7412" marT="7412" marB="0" anchor="b"/>
                </a:tc>
                <a:extLst>
                  <a:ext uri="{0D108BD9-81ED-4DB2-BD59-A6C34878D82A}">
                    <a16:rowId xmlns:a16="http://schemas.microsoft.com/office/drawing/2014/main" val="2972428282"/>
                  </a:ext>
                </a:extLst>
              </a:tr>
              <a:tr h="200351">
                <a:tc>
                  <a:txBody>
                    <a:bodyPr/>
                    <a:lstStyle/>
                    <a:p>
                      <a:pPr algn="ctr" rtl="0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УКУПНО</a:t>
                      </a:r>
                      <a:endParaRPr lang="sr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561.715.303,00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12" marR="7412" marT="7412" marB="0" anchor="b"/>
                </a:tc>
                <a:extLst>
                  <a:ext uri="{0D108BD9-81ED-4DB2-BD59-A6C34878D82A}">
                    <a16:rowId xmlns:a16="http://schemas.microsoft.com/office/drawing/2014/main" val="2468242566"/>
                  </a:ext>
                </a:extLst>
              </a:tr>
              <a:tr h="200351">
                <a:tc>
                  <a:txBody>
                    <a:bodyPr/>
                    <a:lstStyle/>
                    <a:p>
                      <a:pPr algn="ctr" rtl="0" fontAlgn="ctr"/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sr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2" marR="7412" marT="7412" marB="0" anchor="b"/>
                </a:tc>
                <a:extLst>
                  <a:ext uri="{0D108BD9-81ED-4DB2-BD59-A6C34878D82A}">
                    <a16:rowId xmlns:a16="http://schemas.microsoft.com/office/drawing/2014/main" val="699708955"/>
                  </a:ext>
                </a:extLst>
              </a:tr>
              <a:tr h="1821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800" u="none" strike="noStrike" dirty="0">
                          <a:effectLst/>
                        </a:rPr>
                        <a:t> 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sr-R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2" marR="7412" marT="7412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2" marR="7412" marT="7412" marB="0" anchor="b"/>
                </a:tc>
                <a:extLst>
                  <a:ext uri="{0D108BD9-81ED-4DB2-BD59-A6C34878D82A}">
                    <a16:rowId xmlns:a16="http://schemas.microsoft.com/office/drawing/2014/main" val="1599225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761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5082"/>
          </a:xfrm>
        </p:spPr>
        <p:txBody>
          <a:bodyPr>
            <a:noAutofit/>
          </a:bodyPr>
          <a:lstStyle/>
          <a:p>
            <a:r>
              <a:rPr lang="sr-Cyrl-RS" sz="3000" dirty="0"/>
              <a:t>Најважнији планирани капитални пројекти</a:t>
            </a:r>
            <a:endParaRPr lang="en-US" sz="30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35B27E2-3D14-8548-8318-3F78C87164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5984624"/>
              </p:ext>
            </p:extLst>
          </p:nvPr>
        </p:nvGraphicFramePr>
        <p:xfrm>
          <a:off x="683569" y="1149720"/>
          <a:ext cx="7654926" cy="42870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5411">
                  <a:extLst>
                    <a:ext uri="{9D8B030D-6E8A-4147-A177-3AD203B41FA5}">
                      <a16:colId xmlns:a16="http://schemas.microsoft.com/office/drawing/2014/main" val="3468950515"/>
                    </a:ext>
                  </a:extLst>
                </a:gridCol>
                <a:gridCol w="3578256">
                  <a:extLst>
                    <a:ext uri="{9D8B030D-6E8A-4147-A177-3AD203B41FA5}">
                      <a16:colId xmlns:a16="http://schemas.microsoft.com/office/drawing/2014/main" val="3794924443"/>
                    </a:ext>
                  </a:extLst>
                </a:gridCol>
                <a:gridCol w="1293240">
                  <a:extLst>
                    <a:ext uri="{9D8B030D-6E8A-4147-A177-3AD203B41FA5}">
                      <a16:colId xmlns:a16="http://schemas.microsoft.com/office/drawing/2014/main" val="2044057269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3160972376"/>
                    </a:ext>
                  </a:extLst>
                </a:gridCol>
                <a:gridCol w="1197444">
                  <a:extLst>
                    <a:ext uri="{9D8B030D-6E8A-4147-A177-3AD203B41FA5}">
                      <a16:colId xmlns:a16="http://schemas.microsoft.com/office/drawing/2014/main" val="3260820587"/>
                    </a:ext>
                  </a:extLst>
                </a:gridCol>
              </a:tblGrid>
              <a:tr h="147116">
                <a:tc rowSpan="2">
                  <a:txBody>
                    <a:bodyPr/>
                    <a:lstStyle/>
                    <a:p>
                      <a:pPr algn="ctr" fontAlgn="b"/>
                      <a:r>
                        <a:rPr lang="sr-RS" sz="800" u="none" strike="noStrike">
                          <a:effectLst/>
                        </a:rPr>
                        <a:t>Редни број</a:t>
                      </a:r>
                      <a:endParaRPr lang="sr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sr-RS" sz="800" u="none" strike="noStrike">
                          <a:effectLst/>
                        </a:rPr>
                        <a:t>Опис</a:t>
                      </a:r>
                      <a:endParaRPr lang="sr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r-RS" sz="800" u="none" strike="noStrike">
                          <a:effectLst/>
                        </a:rPr>
                        <a:t> Износ у динарима </a:t>
                      </a:r>
                      <a:endParaRPr lang="sr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R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0858238"/>
                  </a:ext>
                </a:extLst>
              </a:tr>
              <a:tr h="1471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2025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98645583"/>
                  </a:ext>
                </a:extLst>
              </a:tr>
              <a:tr h="147116">
                <a:tc>
                  <a:txBody>
                    <a:bodyPr/>
                    <a:lstStyle/>
                    <a:p>
                      <a:pPr algn="l" fontAlgn="b"/>
                      <a:r>
                        <a:rPr lang="en-RS" sz="800" u="none" strike="noStrike">
                          <a:effectLst/>
                        </a:rPr>
                        <a:t> </a:t>
                      </a:r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RS" sz="800" u="none" strike="noStrike" dirty="0">
                          <a:effectLst/>
                        </a:rPr>
                        <a:t>КАПИТАЛНИ ПРОЈЕКТИ</a:t>
                      </a:r>
                      <a:endParaRPr lang="sr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RS" sz="800" u="none" strike="noStrike" dirty="0">
                          <a:effectLst/>
                        </a:rPr>
                        <a:t>        </a:t>
                      </a:r>
                      <a:r>
                        <a:rPr lang="en-RS" sz="800" u="none" strike="noStrike" dirty="0" smtClean="0">
                          <a:effectLst/>
                        </a:rPr>
                        <a:t>      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RS" sz="800" u="none" strike="noStrike" dirty="0">
                          <a:effectLst/>
                        </a:rPr>
                        <a:t>          </a:t>
                      </a:r>
                      <a:r>
                        <a:rPr lang="en-RS" sz="800" u="none" strike="noStrike" dirty="0" smtClean="0">
                          <a:effectLst/>
                        </a:rPr>
                        <a:t>      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RS" sz="800" u="none" strike="noStrike" dirty="0">
                          <a:effectLst/>
                        </a:rPr>
                        <a:t>       </a:t>
                      </a:r>
                      <a:r>
                        <a:rPr lang="en-RS" sz="800" u="none" strike="noStrike" dirty="0" smtClean="0">
                          <a:effectLst/>
                        </a:rPr>
                        <a:t>      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73421357"/>
                  </a:ext>
                </a:extLst>
              </a:tr>
              <a:tr h="183895">
                <a:tc>
                  <a:txBody>
                    <a:bodyPr/>
                    <a:lstStyle/>
                    <a:p>
                      <a:pPr algn="ctr" fontAlgn="ctr"/>
                      <a:r>
                        <a:rPr lang="en-RS" sz="700" u="none" strike="noStrike">
                          <a:effectLst/>
                        </a:rPr>
                        <a:t>1</a:t>
                      </a:r>
                      <a:endParaRPr lang="en-R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Унапређење енергетске ефикасности зграде Општинске управе општине Мерошина</a:t>
                      </a:r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26.400.000,00</a:t>
                      </a:r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98463193"/>
                  </a:ext>
                </a:extLst>
              </a:tr>
              <a:tr h="189553">
                <a:tc>
                  <a:txBody>
                    <a:bodyPr/>
                    <a:lstStyle/>
                    <a:p>
                      <a:pPr algn="ctr" fontAlgn="b"/>
                      <a:r>
                        <a:rPr lang="en-RS" sz="800" u="none" strike="noStrike">
                          <a:effectLst/>
                        </a:rPr>
                        <a:t>2</a:t>
                      </a:r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Израда</a:t>
                      </a:r>
                      <a:r>
                        <a:rPr lang="sr-Cyrl-R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просторног плана општине Мерошина</a:t>
                      </a:r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1.800.000,00</a:t>
                      </a:r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66468987"/>
                  </a:ext>
                </a:extLst>
              </a:tr>
              <a:tr h="189553">
                <a:tc>
                  <a:txBody>
                    <a:bodyPr/>
                    <a:lstStyle/>
                    <a:p>
                      <a:pPr algn="ctr" fontAlgn="b"/>
                      <a:r>
                        <a:rPr lang="en-RS" sz="800" u="none" strike="noStrike">
                          <a:effectLst/>
                        </a:rPr>
                        <a:t>3</a:t>
                      </a:r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Активна</a:t>
                      </a:r>
                      <a:r>
                        <a:rPr lang="sr-Cyrl-R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заштита културног наслеђа Табула Пеутингериана</a:t>
                      </a:r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2.330.000,00</a:t>
                      </a:r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17272279"/>
                  </a:ext>
                </a:extLst>
              </a:tr>
              <a:tr h="187579">
                <a:tc>
                  <a:txBody>
                    <a:bodyPr/>
                    <a:lstStyle/>
                    <a:p>
                      <a:pPr algn="ct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46571753"/>
                  </a:ext>
                </a:extLst>
              </a:tr>
              <a:tr h="223778">
                <a:tc>
                  <a:txBody>
                    <a:bodyPr/>
                    <a:lstStyle/>
                    <a:p>
                      <a:pPr algn="ct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71917634"/>
                  </a:ext>
                </a:extLst>
              </a:tr>
              <a:tr h="197452">
                <a:tc>
                  <a:txBody>
                    <a:bodyPr/>
                    <a:lstStyle/>
                    <a:p>
                      <a:pPr algn="ct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24955481"/>
                  </a:ext>
                </a:extLst>
              </a:tr>
              <a:tr h="183895">
                <a:tc>
                  <a:txBody>
                    <a:bodyPr/>
                    <a:lstStyle/>
                    <a:p>
                      <a:pPr algn="ct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70200966"/>
                  </a:ext>
                </a:extLst>
              </a:tr>
              <a:tr h="197452">
                <a:tc>
                  <a:txBody>
                    <a:bodyPr/>
                    <a:lstStyle/>
                    <a:p>
                      <a:pPr algn="ct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95944495"/>
                  </a:ext>
                </a:extLst>
              </a:tr>
              <a:tr h="223778">
                <a:tc>
                  <a:txBody>
                    <a:bodyPr/>
                    <a:lstStyle/>
                    <a:p>
                      <a:pPr algn="ct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07468298"/>
                  </a:ext>
                </a:extLst>
              </a:tr>
              <a:tr h="222134">
                <a:tc>
                  <a:txBody>
                    <a:bodyPr/>
                    <a:lstStyle/>
                    <a:p>
                      <a:pPr algn="ct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10433007"/>
                  </a:ext>
                </a:extLst>
              </a:tr>
              <a:tr h="183895">
                <a:tc>
                  <a:txBody>
                    <a:bodyPr/>
                    <a:lstStyle/>
                    <a:p>
                      <a:pPr algn="ct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06311857"/>
                  </a:ext>
                </a:extLst>
              </a:tr>
              <a:tr h="223778">
                <a:tc>
                  <a:txBody>
                    <a:bodyPr/>
                    <a:lstStyle/>
                    <a:p>
                      <a:pPr algn="ct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30514533"/>
                  </a:ext>
                </a:extLst>
              </a:tr>
              <a:tr h="197452">
                <a:tc>
                  <a:txBody>
                    <a:bodyPr/>
                    <a:lstStyle/>
                    <a:p>
                      <a:pPr algn="ct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30690466"/>
                  </a:ext>
                </a:extLst>
              </a:tr>
              <a:tr h="189553"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0036492"/>
                  </a:ext>
                </a:extLst>
              </a:tr>
              <a:tr h="183895">
                <a:tc>
                  <a:txBody>
                    <a:bodyPr/>
                    <a:lstStyle/>
                    <a:p>
                      <a:pPr algn="ct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93033859"/>
                  </a:ext>
                </a:extLst>
              </a:tr>
              <a:tr h="183895">
                <a:tc>
                  <a:txBody>
                    <a:bodyPr/>
                    <a:lstStyle/>
                    <a:p>
                      <a:pPr algn="ct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10796645"/>
                  </a:ext>
                </a:extLst>
              </a:tr>
              <a:tr h="197452">
                <a:tc>
                  <a:txBody>
                    <a:bodyPr/>
                    <a:lstStyle/>
                    <a:p>
                      <a:pPr algn="ct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09390377"/>
                  </a:ext>
                </a:extLst>
              </a:tr>
              <a:tr h="351149">
                <a:tc gridSpan="5">
                  <a:txBody>
                    <a:bodyPr/>
                    <a:lstStyle/>
                    <a:p>
                      <a:pPr algn="r" fontAlgn="b"/>
                      <a:r>
                        <a:rPr lang="en-RS" sz="800" u="none" strike="noStrike" dirty="0">
                          <a:effectLst/>
                        </a:rPr>
                        <a:t>            </a:t>
                      </a:r>
                      <a:r>
                        <a:rPr lang="en-RS" sz="800" u="none" strike="noStrike" dirty="0" smtClean="0">
                          <a:effectLst/>
                        </a:rPr>
                        <a:t>      </a:t>
                      </a:r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r" fontAlgn="b"/>
                      <a:r>
                        <a:rPr lang="en-RS" sz="800" u="none" strike="noStrike" dirty="0">
                          <a:effectLst/>
                        </a:rPr>
                        <a:t>                           -      </a:t>
                      </a:r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r" fontAlgn="b"/>
                      <a:r>
                        <a:rPr lang="en-RS" sz="800" u="none" strike="noStrike" dirty="0">
                          <a:effectLst/>
                        </a:rPr>
                        <a:t> </a:t>
                      </a:r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9962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Учешће грађана у буџетском процесу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Cyrl-RS" sz="2000" dirty="0" smtClean="0"/>
              <a:t>Процес укључивања грађана у изради Нацрта одлуке о буџету у општини Мерошина је започет у току септембра месеца. Учешћем у анкети, грађанима је дата могућност да сами изнесу своје идеје за пројекат, односно да лично дају предлоге.</a:t>
            </a:r>
          </a:p>
          <a:p>
            <a:pPr marL="0" indent="0" algn="just">
              <a:buNone/>
            </a:pPr>
            <a:r>
              <a:rPr lang="sr-Cyrl-RS" sz="2000" dirty="0" smtClean="0"/>
              <a:t>Након завршеног процеса анкетирања грађана о избору приоритетних пројеката, желимо да вам се захвалимо на учешћу и уједно да поделимо са вама резултате нашег заједничког рада.</a:t>
            </a:r>
          </a:p>
          <a:p>
            <a:pPr marL="0" indent="0" algn="just">
              <a:buNone/>
            </a:pPr>
            <a:r>
              <a:rPr lang="sr-Cyrl-RS" sz="2000" dirty="0" smtClean="0"/>
              <a:t>Укупно попуњених анкетних листића било је </a:t>
            </a:r>
            <a:r>
              <a:rPr lang="sr-Cyrl-RS" sz="2000" dirty="0" smtClean="0"/>
              <a:t>112</a:t>
            </a:r>
            <a:r>
              <a:rPr lang="sr-Cyrl-RS" sz="2000" dirty="0" smtClean="0"/>
              <a:t>.</a:t>
            </a:r>
            <a:endParaRPr lang="sr-Cyrl-RS" sz="2000" dirty="0" smtClean="0"/>
          </a:p>
          <a:p>
            <a:pPr marL="0" indent="0" algn="just">
              <a:buNone/>
            </a:pPr>
            <a:r>
              <a:rPr lang="sr-Cyrl-RS" sz="2000" dirty="0" smtClean="0"/>
              <a:t>Анкетни листић је садржао листу </a:t>
            </a:r>
            <a:r>
              <a:rPr lang="sr-Cyrl-RS" sz="2000" dirty="0" smtClean="0"/>
              <a:t>14  </a:t>
            </a:r>
            <a:r>
              <a:rPr lang="sr-Cyrl-RS" sz="2000" dirty="0" smtClean="0"/>
              <a:t>пројеката од стране локалне самоуправе за које су грађани имали право да гласају.</a:t>
            </a:r>
          </a:p>
          <a:p>
            <a:pPr marL="0" indent="0" algn="just">
              <a:buNone/>
            </a:pPr>
            <a:r>
              <a:rPr lang="sr-Cyrl-RS" sz="2000" dirty="0" smtClean="0"/>
              <a:t>У наставку је табела са гласовима грађана на предложене пројекте локалне самоуправе.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96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Табела грађана на предложене пројекте локалне самоуправе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7481290"/>
              </p:ext>
            </p:extLst>
          </p:nvPr>
        </p:nvGraphicFramePr>
        <p:xfrm>
          <a:off x="1547664" y="1626552"/>
          <a:ext cx="6192688" cy="5571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3576217799"/>
                    </a:ext>
                  </a:extLst>
                </a:gridCol>
                <a:gridCol w="4176464">
                  <a:extLst>
                    <a:ext uri="{9D8B030D-6E8A-4147-A177-3AD203B41FA5}">
                      <a16:colId xmlns:a16="http://schemas.microsoft.com/office/drawing/2014/main" val="306129393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3200746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r-Cyrl-RS" dirty="0" smtClean="0"/>
                        <a:t>Р.бр.1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Пројекти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Бр.гласова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36633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1.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Становање,урбанизам и прост.планирање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600" dirty="0" smtClean="0"/>
                        <a:t>10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93243"/>
                  </a:ext>
                </a:extLst>
              </a:tr>
              <a:tr h="410448"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2.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Комунална делатност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600" dirty="0" smtClean="0"/>
                        <a:t>38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073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3.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Локални економски развој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600" dirty="0" smtClean="0"/>
                        <a:t>12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0472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4.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Развој туризма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600" dirty="0" smtClean="0"/>
                        <a:t>10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6343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5.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Пољопривреда и рурални развој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600" dirty="0" smtClean="0"/>
                        <a:t>13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8611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6.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Заштита животне средине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600" dirty="0" smtClean="0"/>
                        <a:t>30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631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7.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Организ.саобраћаја и саоб.инфраструктура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600" dirty="0" smtClean="0"/>
                        <a:t>20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6593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8.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Предшколско васпитање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53685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9.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Основно образовање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600" dirty="0" smtClean="0"/>
                        <a:t>21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297900"/>
                  </a:ext>
                </a:extLst>
              </a:tr>
              <a:tr h="1169576"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10</a:t>
                      </a:r>
                      <a:r>
                        <a:rPr lang="sr-Cyrl-RS" sz="1600" dirty="0" smtClean="0"/>
                        <a:t>.</a:t>
                      </a:r>
                    </a:p>
                    <a:p>
                      <a:r>
                        <a:rPr lang="sr-Cyrl-RS" sz="1600" dirty="0" smtClean="0"/>
                        <a:t>11.</a:t>
                      </a:r>
                    </a:p>
                    <a:p>
                      <a:r>
                        <a:rPr lang="sr-Cyrl-RS" sz="1600" dirty="0" smtClean="0"/>
                        <a:t>12.</a:t>
                      </a:r>
                    </a:p>
                    <a:p>
                      <a:r>
                        <a:rPr lang="sr-Cyrl-RS" sz="1600" dirty="0" smtClean="0"/>
                        <a:t>13.</a:t>
                      </a:r>
                    </a:p>
                    <a:p>
                      <a:r>
                        <a:rPr lang="sr-Cyrl-RS" sz="1600" dirty="0" smtClean="0"/>
                        <a:t>14.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Средње образовање</a:t>
                      </a:r>
                    </a:p>
                    <a:p>
                      <a:r>
                        <a:rPr lang="sr-Cyrl-RS" sz="1600" dirty="0" smtClean="0"/>
                        <a:t>Социјална и дечја заштита</a:t>
                      </a:r>
                    </a:p>
                    <a:p>
                      <a:r>
                        <a:rPr lang="sr-Cyrl-RS" sz="1600" dirty="0" smtClean="0"/>
                        <a:t>Развој културе и информисања</a:t>
                      </a:r>
                    </a:p>
                    <a:p>
                      <a:r>
                        <a:rPr lang="sr-Cyrl-RS" sz="1600" dirty="0" smtClean="0"/>
                        <a:t>Развој</a:t>
                      </a:r>
                      <a:r>
                        <a:rPr lang="sr-Cyrl-RS" sz="1600" baseline="0" dirty="0" smtClean="0"/>
                        <a:t> спорта и омладине</a:t>
                      </a:r>
                    </a:p>
                    <a:p>
                      <a:r>
                        <a:rPr lang="sr-Cyrl-RS" sz="1600" baseline="0" dirty="0" smtClean="0"/>
                        <a:t>Енергетска ефикасност и обн.извори енергије</a:t>
                      </a:r>
                      <a:endParaRPr lang="sr-Cyrl-RS" sz="1600" dirty="0" smtClean="0"/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600" dirty="0" smtClean="0"/>
                        <a:t>15</a:t>
                      </a:r>
                    </a:p>
                    <a:p>
                      <a:pPr algn="r"/>
                      <a:r>
                        <a:rPr lang="sr-Cyrl-RS" sz="1600" dirty="0" smtClean="0"/>
                        <a:t>15</a:t>
                      </a:r>
                    </a:p>
                    <a:p>
                      <a:pPr algn="r"/>
                      <a:r>
                        <a:rPr lang="sr-Cyrl-RS" sz="1600" dirty="0" smtClean="0"/>
                        <a:t>11</a:t>
                      </a:r>
                    </a:p>
                    <a:p>
                      <a:pPr algn="r"/>
                      <a:r>
                        <a:rPr lang="sr-Cyrl-RS" sz="1600" dirty="0" smtClean="0"/>
                        <a:t>21</a:t>
                      </a:r>
                    </a:p>
                    <a:p>
                      <a:pPr algn="r"/>
                      <a:r>
                        <a:rPr lang="sr-Cyrl-RS" sz="1600" dirty="0" smtClean="0"/>
                        <a:t>13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713089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90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sr-Cyrl-RS" sz="2000" dirty="0" smtClean="0"/>
              <a:t>Такође, учешћем у анкети, грађанима је дата могућност да сами изнесу своје идеје за пројекат, односно да лично дају предлоге који би могли живот у њиховом насељу учинити бољим и квалитетнијим. 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Cyrl-RS" sz="2000" dirty="0" smtClean="0"/>
              <a:t>У наставку вам дајемо пројекте, који су по мишљењу грађана приоритетни и чија се реализација може очекивати у наредним буџетским процесима.</a:t>
            </a:r>
          </a:p>
          <a:p>
            <a:pPr marL="0" indent="0" algn="just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892653"/>
              </p:ext>
            </p:extLst>
          </p:nvPr>
        </p:nvGraphicFramePr>
        <p:xfrm>
          <a:off x="1524000" y="3068959"/>
          <a:ext cx="609600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3744">
                  <a:extLst>
                    <a:ext uri="{9D8B030D-6E8A-4147-A177-3AD203B41FA5}">
                      <a16:colId xmlns:a16="http://schemas.microsoft.com/office/drawing/2014/main" val="3448214633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2756150893"/>
                    </a:ext>
                  </a:extLst>
                </a:gridCol>
                <a:gridCol w="1607840">
                  <a:extLst>
                    <a:ext uri="{9D8B030D-6E8A-4147-A177-3AD203B41FA5}">
                      <a16:colId xmlns:a16="http://schemas.microsoft.com/office/drawing/2014/main" val="3799558912"/>
                    </a:ext>
                  </a:extLst>
                </a:gridCol>
              </a:tblGrid>
              <a:tr h="221744">
                <a:tc>
                  <a:txBody>
                    <a:bodyPr/>
                    <a:lstStyle/>
                    <a:p>
                      <a:r>
                        <a:rPr lang="sr-Cyrl-RS" dirty="0" smtClean="0"/>
                        <a:t>Р.бр.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Назив пројекта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Број гласова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0573652"/>
                  </a:ext>
                </a:extLst>
              </a:tr>
              <a:tr h="221744">
                <a:tc>
                  <a:txBody>
                    <a:bodyPr/>
                    <a:lstStyle/>
                    <a:p>
                      <a:r>
                        <a:rPr lang="sr-Cyrl-RS" dirty="0" smtClean="0"/>
                        <a:t>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Регулисање</a:t>
                      </a:r>
                      <a:r>
                        <a:rPr lang="sr-Cyrl-RS" sz="1600" baseline="0" dirty="0" smtClean="0"/>
                        <a:t> водоснабдевање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600" dirty="0" smtClean="0"/>
                        <a:t>34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337844"/>
                  </a:ext>
                </a:extLst>
              </a:tr>
              <a:tr h="221744">
                <a:tc>
                  <a:txBody>
                    <a:bodyPr/>
                    <a:lstStyle/>
                    <a:p>
                      <a:r>
                        <a:rPr lang="sr-Cyrl-RS" dirty="0" smtClean="0"/>
                        <a:t>2.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Изградња канализационе мреже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600" dirty="0" smtClean="0"/>
                        <a:t>23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8027180"/>
                  </a:ext>
                </a:extLst>
              </a:tr>
              <a:tr h="221744">
                <a:tc>
                  <a:txBody>
                    <a:bodyPr/>
                    <a:lstStyle/>
                    <a:p>
                      <a:r>
                        <a:rPr lang="sr-Cyrl-RS" dirty="0" smtClean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Реновирање ОШ Јастребачки</a:t>
                      </a:r>
                      <a:r>
                        <a:rPr lang="sr-Cyrl-RS" sz="1600" baseline="0" dirty="0" smtClean="0"/>
                        <a:t> партизани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600" dirty="0" smtClean="0"/>
                        <a:t>17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7238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452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r-Cyrl-RS" dirty="0" smtClean="0"/>
              <a:t>Увод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Cyrl-RS" sz="1800" dirty="0" smtClean="0"/>
              <a:t>Основна срвха Грађанског буџета је да вам пружимо најважније информације о планираном буџету за 2025. годину. Грађански буџет представља сажет и јасан приказ нацрта Одлуке о буџету општине Мерошина за 2025.годину, која је по својој форми веома обимна и тешка за разумевање због специфичних појмова и класификација које је чине.</a:t>
            </a:r>
          </a:p>
          <a:p>
            <a:pPr marL="0" indent="0" algn="just">
              <a:buNone/>
            </a:pPr>
            <a:r>
              <a:rPr lang="sr-Cyrl-RS" sz="1800" dirty="0" smtClean="0"/>
              <a:t>Грађански буџет је намењен свим грађанима који желе да буду обавештени о плановима локалне самоуправе за прикупљање и трошење новца и да прате реализацију постављених циљева.</a:t>
            </a:r>
          </a:p>
          <a:p>
            <a:pPr marL="0" indent="0" algn="just">
              <a:buNone/>
            </a:pPr>
            <a:r>
              <a:rPr lang="sr-Cyrl-RS" sz="1800" dirty="0" smtClean="0"/>
              <a:t>Надамо се да ћемо овим документом знатно олакшати грађанима увид у  трошењу средства буџета, јер је и сама ова публикација настала у оквиру иницијативе за веће укључивање јавности у буџетске консултације. Искрено се надамо да ћемо на овај начин успети да вас информишемо о начину прикупљања јавних средстава и остваривања прихода и примања буџета општине, као и о начину планирања,расподеле и трошења буџетских средстава.</a:t>
            </a:r>
          </a:p>
          <a:p>
            <a:pPr marL="0" indent="0" algn="just">
              <a:buNone/>
            </a:pPr>
            <a:endParaRPr lang="sr-Cyrl-RS" sz="1800" dirty="0" smtClean="0"/>
          </a:p>
          <a:p>
            <a:pPr marL="0" indent="0" algn="just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4345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sr-Cyrl-RS" sz="2000" dirty="0" smtClean="0"/>
              <a:t>Добро утврђен буџет је предуслов за реализацију јавних политика, стога позивамо све наше суграђане да се одговорно укључе у буџетске процесе  и допринесу ефективној,економичној и ефикасној употреби јавних средстава у остваривању циљева који су овим буџетом постављени.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r-Cyrl-RS" dirty="0" smtClean="0"/>
          </a:p>
          <a:p>
            <a:pPr marL="0" indent="0" algn="just">
              <a:buNone/>
            </a:pPr>
            <a:r>
              <a:rPr lang="sr-Cyrl-RS" sz="2000" b="1" i="1" dirty="0" smtClean="0"/>
              <a:t>На крају желимо да Вам се захвалимо што сте издвојили време за читање ове презентације буџета.</a:t>
            </a:r>
          </a:p>
          <a:p>
            <a:pPr marL="0" indent="0">
              <a:buNone/>
            </a:pPr>
            <a:endParaRPr lang="sr-Cyrl-RS" sz="2000" dirty="0"/>
          </a:p>
          <a:p>
            <a:pPr marL="0" indent="0" algn="just">
              <a:buNone/>
            </a:pPr>
            <a:r>
              <a:rPr lang="sr-Cyrl-RS" sz="2000" b="1" i="1" dirty="0" smtClean="0"/>
              <a:t>Уколико сте заинтересовани да сагледате у целини Одлуку о буџету општине Мерошина за </a:t>
            </a:r>
            <a:r>
              <a:rPr lang="sr-Cyrl-RS" sz="2000" b="1" i="1" dirty="0" smtClean="0"/>
              <a:t>2025. </a:t>
            </a:r>
            <a:r>
              <a:rPr lang="sr-Cyrl-RS" sz="2000" b="1" i="1" dirty="0" smtClean="0"/>
              <a:t>годину, исту можете пронаћи на сајту општине Мерошина.</a:t>
            </a:r>
            <a:endParaRPr lang="en-US" sz="20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14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340D4-8AC3-4CCC-95D2-3C70E56EB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dirty="0"/>
              <a:t>Ко се финансира из буџета?</a:t>
            </a:r>
            <a:endParaRPr lang="en-US" sz="3000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CD7D842-73B9-40A3-ABB2-C428EB32B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8E6BB9E-9E63-4256-A299-A33CF3B2B58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0825"/>
            <a:ext cx="4038600" cy="255624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6350" defTabSz="209550">
              <a:buFontTx/>
              <a:buNone/>
            </a:pPr>
            <a:r>
              <a:rPr lang="ru-RU" alt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Директни корисници буџетских средстава: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- Скупштина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- Председник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- Општинско веће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- </a:t>
            </a:r>
            <a:r>
              <a:rPr lang="ru-RU" alt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Општинско правобранилаштво</a:t>
            </a:r>
            <a:endParaRPr lang="ru-RU" alt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- </a:t>
            </a:r>
            <a:r>
              <a:rPr lang="ru-RU" alt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Општинска управа</a:t>
            </a:r>
            <a:endParaRPr lang="ru-RU" alt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sr-Latn-RS" alt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0BCF7F3-A532-4695-8BE1-1BC6CE96B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388" y="1520825"/>
            <a:ext cx="4038600" cy="4630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600" b="1" dirty="0">
                <a:cs typeface="Calibri" panose="020F0502020204030204" pitchFamily="34" charset="0"/>
              </a:rPr>
              <a:t>Индиректни корисници буџетских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</a:t>
            </a:r>
            <a:r>
              <a:rPr lang="ru-RU" altLang="en-US" sz="1600" dirty="0" smtClean="0">
                <a:cs typeface="Calibri" panose="020F0502020204030204" pitchFamily="34" charset="0"/>
              </a:rPr>
              <a:t>Предшколска установа Полетарац</a:t>
            </a: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</a:t>
            </a:r>
            <a:r>
              <a:rPr lang="ru-RU" altLang="en-US" sz="1600" dirty="0" smtClean="0">
                <a:cs typeface="Calibri" panose="020F0502020204030204" pitchFamily="34" charset="0"/>
              </a:rPr>
              <a:t>Народна библиотека Мерошина</a:t>
            </a: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</a:t>
            </a:r>
            <a:r>
              <a:rPr lang="ru-RU" altLang="en-US" sz="1600" dirty="0" smtClean="0">
                <a:cs typeface="Calibri" panose="020F0502020204030204" pitchFamily="34" charset="0"/>
              </a:rPr>
              <a:t>Туристичка организација општине    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 </a:t>
            </a:r>
            <a:r>
              <a:rPr lang="ru-RU" altLang="en-US" sz="1600" dirty="0" smtClean="0">
                <a:cs typeface="Calibri" panose="020F0502020204030204" pitchFamily="34" charset="0"/>
              </a:rPr>
              <a:t>      Мерошина   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 </a:t>
            </a:r>
            <a:r>
              <a:rPr lang="ru-RU" altLang="en-US" sz="1600" dirty="0" smtClean="0">
                <a:cs typeface="Calibri" panose="020F0502020204030204" pitchFamily="34" charset="0"/>
              </a:rPr>
              <a:t>    - Месне </a:t>
            </a:r>
            <a:r>
              <a:rPr lang="ru-RU" altLang="en-US" sz="1600" dirty="0">
                <a:cs typeface="Calibri" panose="020F0502020204030204" pitchFamily="34" charset="0"/>
              </a:rPr>
              <a:t>заједнице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	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 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34B072C-B864-4B5A-A0CD-62430F9C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2" y="3836194"/>
            <a:ext cx="4038600" cy="239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600" b="1" dirty="0">
                <a:cs typeface="Calibri" panose="020F0502020204030204" pitchFamily="34" charset="0"/>
              </a:rPr>
              <a:t>Остали корисници јавних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</a:t>
            </a:r>
            <a:r>
              <a:rPr lang="ru-RU" altLang="en-US" sz="1600" dirty="0" smtClean="0">
                <a:cs typeface="Calibri" panose="020F0502020204030204" pitchFamily="34" charset="0"/>
              </a:rPr>
              <a:t>ОШ Јастребачки партизани Мерошина</a:t>
            </a: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</a:t>
            </a:r>
            <a:r>
              <a:rPr lang="ru-RU" altLang="en-US" sz="1600" dirty="0" smtClean="0">
                <a:cs typeface="Calibri" panose="020F0502020204030204" pitchFamily="34" charset="0"/>
              </a:rPr>
              <a:t>Дом здравља Мерошина</a:t>
            </a: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Социјалне институције (Центар за социјални рад)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Непрофитне организације (удружења грађана, невладине организације, итд.)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11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134"/>
            <a:ext cx="8229600" cy="1010610"/>
          </a:xfrm>
        </p:spPr>
        <p:txBody>
          <a:bodyPr>
            <a:normAutofit/>
          </a:bodyPr>
          <a:lstStyle/>
          <a:p>
            <a:r>
              <a:rPr lang="sr-Cyrl-RS" sz="3000" b="1" dirty="0"/>
              <a:t>Како настаје буџет</a:t>
            </a:r>
            <a:r>
              <a:rPr lang="sr-Latn-RS" sz="3000" b="1" dirty="0"/>
              <a:t> </a:t>
            </a:r>
            <a:r>
              <a:rPr lang="sr-Cyrl-RS" sz="3000" b="1" dirty="0"/>
              <a:t>општине?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5C6FDEC-5142-4586-B190-1B2F0895762E}"/>
              </a:ext>
            </a:extLst>
          </p:cNvPr>
          <p:cNvSpPr/>
          <p:nvPr/>
        </p:nvSpPr>
        <p:spPr>
          <a:xfrm>
            <a:off x="325657" y="1715070"/>
            <a:ext cx="8492686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Cyrl-RS" sz="1700" b="1" dirty="0"/>
              <a:t>БУЏЕТ </a:t>
            </a:r>
            <a:r>
              <a:rPr lang="sr-Cyrl-RS" sz="1700" dirty="0"/>
              <a:t>општине је правни документ који утврђује план прихода и примања и расхода и издатака </a:t>
            </a:r>
            <a:r>
              <a:rPr lang="sr-Cyrl-RS" sz="1700" dirty="0" smtClean="0"/>
              <a:t>општине </a:t>
            </a:r>
            <a:r>
              <a:rPr lang="sr-Cyrl-RS" sz="1700" dirty="0"/>
              <a:t>за буџетску, односно календарску годину.</a:t>
            </a:r>
          </a:p>
          <a:p>
            <a:pPr algn="just"/>
            <a:endParaRPr lang="en-US" sz="1100" dirty="0"/>
          </a:p>
          <a:p>
            <a:pPr algn="just"/>
            <a:r>
              <a:rPr lang="sr-Cyrl-RS" sz="1700" dirty="0"/>
              <a:t>То значи да овај документ представља предвиђање колико ће се новца од грађана и привреде у току једне године прикупити и на који начин ће се тај новац трошити.</a:t>
            </a:r>
          </a:p>
          <a:p>
            <a:pPr algn="just"/>
            <a:endParaRPr lang="en-US" sz="900" dirty="0"/>
          </a:p>
          <a:p>
            <a:pPr algn="just"/>
            <a:r>
              <a:rPr lang="sr-Cyrl-RS" sz="1700" dirty="0"/>
              <a:t>Из буџета се током године плаћају све обавезе локалне самоуправе. Исто тако у буџет се сливају приходи из којих се подмирују те обавезе. </a:t>
            </a:r>
          </a:p>
          <a:p>
            <a:pPr algn="just"/>
            <a:endParaRPr lang="en-US" sz="900" dirty="0"/>
          </a:p>
          <a:p>
            <a:pPr algn="just"/>
            <a:r>
              <a:rPr lang="sr-Cyrl-RS" sz="1700" dirty="0"/>
              <a:t>Председник општине и локална управа спроводе општинску политику, а главна полуга те политике и развоја је управо буџет општине.</a:t>
            </a:r>
          </a:p>
          <a:p>
            <a:pPr algn="just"/>
            <a:endParaRPr lang="en-US" sz="900" dirty="0"/>
          </a:p>
          <a:p>
            <a:pPr algn="just"/>
            <a:r>
              <a:rPr lang="sr-Cyrl-RS" sz="1700" dirty="0"/>
              <a:t>Приликом дефинисања овог, за општину </a:t>
            </a:r>
            <a:r>
              <a:rPr lang="sr-Cyrl-RS" sz="1700" dirty="0" smtClean="0"/>
              <a:t>Мерошина </a:t>
            </a:r>
            <a:r>
              <a:rPr lang="sr-Cyrl-RS" sz="1700" dirty="0"/>
              <a:t>најважнијег документа, руководи се законским оквиром и прописима, стратешким приоритетима развоја и другим елементима.</a:t>
            </a:r>
          </a:p>
          <a:p>
            <a:pPr algn="just"/>
            <a:endParaRPr lang="en-US" sz="900" dirty="0"/>
          </a:p>
          <a:p>
            <a:pPr algn="just"/>
            <a:r>
              <a:rPr lang="sr-Cyrl-RS" sz="1700" dirty="0"/>
              <a:t>Реалност је таква да постоје велике разлике између жеља и могућности, тако да креирање буџета подразумева утврђивање приоритета и прављење компромиса.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641440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dirty="0"/>
              <a:t>Ко учествује у буџетском процесу</a:t>
            </a:r>
            <a:r>
              <a:rPr lang="en-US" b="1" dirty="0"/>
              <a:t>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931699841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5826759" y="2986894"/>
            <a:ext cx="1800200" cy="1800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>
                <a:solidFill>
                  <a:schemeClr val="tx1"/>
                </a:solidFill>
              </a:rPr>
              <a:t>Грађани и њихова удружења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279740" y="4697028"/>
            <a:ext cx="1080120" cy="93610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>
                <a:solidFill>
                  <a:schemeClr val="tx1"/>
                </a:solidFill>
              </a:rPr>
              <a:t>Јавна предузећа</a:t>
            </a:r>
            <a:endParaRPr 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475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138" y="490104"/>
            <a:ext cx="8229600" cy="850106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основу чега се доноси буџет</a:t>
            </a:r>
            <a:r>
              <a:rPr lang="en-US" sz="3000" b="1" dirty="0"/>
              <a:t>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63879947"/>
              </p:ext>
            </p:extLst>
          </p:nvPr>
        </p:nvGraphicFramePr>
        <p:xfrm>
          <a:off x="539552" y="1340210"/>
          <a:ext cx="7848872" cy="51851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6950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DDC93-D5AD-48B0-BB79-531CB401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7180"/>
          </a:xfrm>
        </p:spPr>
        <p:txBody>
          <a:bodyPr>
            <a:normAutofit/>
          </a:bodyPr>
          <a:lstStyle/>
          <a:p>
            <a:r>
              <a:rPr lang="sr-Cyrl-RS" sz="2800" b="1" dirty="0"/>
              <a:t>Како се пуни општинска каса?</a:t>
            </a:r>
            <a:endParaRPr lang="sr-Latn-RS" sz="2800" b="1" dirty="0"/>
          </a:p>
        </p:txBody>
      </p:sp>
      <p:sp useBgFill="1">
        <p:nvSpPr>
          <p:cNvPr id="3" name="Content Placeholder 2">
            <a:extLst>
              <a:ext uri="{FF2B5EF4-FFF2-40B4-BE49-F238E27FC236}">
                <a16:creationId xmlns:a16="http://schemas.microsoft.com/office/drawing/2014/main" id="{ECDE529B-766F-4481-821E-386F21BF3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72" y="1001818"/>
            <a:ext cx="8286808" cy="5570454"/>
          </a:xfrm>
        </p:spPr>
        <p:txBody>
          <a:bodyPr>
            <a:normAutofit/>
          </a:bodyPr>
          <a:lstStyle/>
          <a:p>
            <a:pPr algn="just"/>
            <a:r>
              <a:rPr lang="sr-Cyrl-RS" sz="1600" dirty="0"/>
              <a:t>Укупни планирани </a:t>
            </a:r>
            <a:r>
              <a:rPr lang="sr-Cyrl-RS" sz="1600" b="1" dirty="0"/>
              <a:t>јавни приходи и примања </a:t>
            </a:r>
            <a:r>
              <a:rPr lang="sr-Cyrl-RS" sz="1600" dirty="0"/>
              <a:t>општине</a:t>
            </a:r>
            <a:r>
              <a:rPr lang="sr-Cyrl-RS" sz="1600" dirty="0">
                <a:solidFill>
                  <a:srgbClr val="FF0000"/>
                </a:solidFill>
              </a:rPr>
              <a:t> </a:t>
            </a:r>
            <a:r>
              <a:rPr lang="sr-Cyrl-RS" sz="1600" dirty="0" smtClean="0"/>
              <a:t>Мерошина</a:t>
            </a:r>
            <a:r>
              <a:rPr lang="sr-Cyrl-RS" sz="1600" dirty="0" smtClean="0">
                <a:solidFill>
                  <a:srgbClr val="FF0000"/>
                </a:solidFill>
              </a:rPr>
              <a:t> </a:t>
            </a:r>
            <a:r>
              <a:rPr lang="sr-Cyrl-RS" sz="1600" dirty="0"/>
              <a:t>за </a:t>
            </a:r>
            <a:r>
              <a:rPr lang="sr-Cyrl-RS" sz="1600" dirty="0" smtClean="0"/>
              <a:t>2025. </a:t>
            </a:r>
            <a:r>
              <a:rPr lang="sr-Cyrl-RS" sz="1600" dirty="0"/>
              <a:t>годину износе</a:t>
            </a:r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r>
              <a:rPr lang="sr-Cyrl-RS" sz="1600" dirty="0" smtClean="0"/>
              <a:t>Одлуком </a:t>
            </a:r>
            <a:r>
              <a:rPr lang="sr-Cyrl-RS" sz="1600" dirty="0"/>
              <a:t>о буџету општине </a:t>
            </a:r>
            <a:r>
              <a:rPr lang="sr-Cyrl-RS" sz="1600" dirty="0" smtClean="0"/>
              <a:t>Мерошина </a:t>
            </a:r>
            <a:r>
              <a:rPr lang="sr-Cyrl-RS" sz="1600" dirty="0"/>
              <a:t>за </a:t>
            </a:r>
            <a:r>
              <a:rPr lang="sr-Cyrl-RS" sz="1600" dirty="0" smtClean="0"/>
              <a:t>202</a:t>
            </a:r>
            <a:r>
              <a:rPr lang="sr-Cyrl-RS" sz="1600" dirty="0"/>
              <a:t>5</a:t>
            </a:r>
            <a:r>
              <a:rPr lang="sr-Cyrl-RS" sz="1600" dirty="0" smtClean="0"/>
              <a:t>. </a:t>
            </a:r>
            <a:r>
              <a:rPr lang="sr-Cyrl-RS" sz="1600" dirty="0"/>
              <a:t>годину планирана су средства из буџета општине у износу од</a:t>
            </a:r>
            <a:r>
              <a:rPr lang="en-GB" sz="1600" dirty="0">
                <a:solidFill>
                  <a:srgbClr val="FF0000"/>
                </a:solidFill>
              </a:rPr>
              <a:t> </a:t>
            </a:r>
            <a:r>
              <a:rPr lang="en-US" sz="1600" dirty="0" smtClean="0"/>
              <a:t>5</a:t>
            </a:r>
            <a:r>
              <a:rPr lang="sr-Cyrl-RS" sz="1600" dirty="0" smtClean="0"/>
              <a:t>10.835.303,00</a:t>
            </a:r>
            <a:r>
              <a:rPr lang="sr-Cyrl-RS" sz="1600" dirty="0" smtClean="0">
                <a:solidFill>
                  <a:srgbClr val="FF0000"/>
                </a:solidFill>
              </a:rPr>
              <a:t> </a:t>
            </a:r>
            <a:r>
              <a:rPr lang="sr-Cyrl-RS" sz="1600" dirty="0"/>
              <a:t>динара</a:t>
            </a:r>
            <a:r>
              <a:rPr lang="sr-Latn-RS" sz="1600" dirty="0"/>
              <a:t>, </a:t>
            </a:r>
            <a:r>
              <a:rPr lang="sr-Cyrl-RS" sz="1600" dirty="0"/>
              <a:t>пренета средства из ранијих година у износу од </a:t>
            </a:r>
            <a:r>
              <a:rPr lang="en-US" sz="1600" dirty="0" smtClean="0"/>
              <a:t>39</a:t>
            </a:r>
            <a:r>
              <a:rPr lang="sr-Cyrl-RS" sz="1600" dirty="0" smtClean="0"/>
              <a:t>.</a:t>
            </a:r>
            <a:r>
              <a:rPr lang="en-US" sz="1600" dirty="0" smtClean="0"/>
              <a:t>000</a:t>
            </a:r>
            <a:r>
              <a:rPr lang="sr-Cyrl-RS" sz="1600" dirty="0" smtClean="0"/>
              <a:t>.</a:t>
            </a:r>
            <a:r>
              <a:rPr lang="en-US" sz="1600" dirty="0" smtClean="0"/>
              <a:t>000</a:t>
            </a:r>
            <a:r>
              <a:rPr lang="sr-Cyrl-RS" sz="1600" dirty="0" smtClean="0"/>
              <a:t>,00 </a:t>
            </a:r>
            <a:r>
              <a:rPr lang="sr-Cyrl-RS" sz="1600" dirty="0"/>
              <a:t>динара и</a:t>
            </a:r>
            <a:r>
              <a:rPr lang="sr-Cyrl-RS" sz="1600" dirty="0">
                <a:solidFill>
                  <a:srgbClr val="FF0000"/>
                </a:solidFill>
              </a:rPr>
              <a:t> </a:t>
            </a:r>
            <a:r>
              <a:rPr lang="sr-Cyrl-RS" sz="1600" dirty="0"/>
              <a:t>средства из осталих извора </a:t>
            </a:r>
            <a:r>
              <a:rPr lang="en-US" sz="1600" dirty="0" smtClean="0"/>
              <a:t>11</a:t>
            </a:r>
            <a:r>
              <a:rPr lang="sr-Cyrl-RS" sz="1600" dirty="0" smtClean="0"/>
              <a:t>.</a:t>
            </a:r>
            <a:r>
              <a:rPr lang="en-US" sz="1600" dirty="0" smtClean="0"/>
              <a:t>880</a:t>
            </a:r>
            <a:r>
              <a:rPr lang="sr-Cyrl-RS" sz="1600" dirty="0" smtClean="0"/>
              <a:t>.</a:t>
            </a:r>
            <a:r>
              <a:rPr lang="en-US" sz="1600" dirty="0" smtClean="0"/>
              <a:t>000</a:t>
            </a:r>
            <a:r>
              <a:rPr lang="sr-Cyrl-RS" sz="1600" dirty="0" smtClean="0"/>
              <a:t>,00 </a:t>
            </a:r>
            <a:r>
              <a:rPr lang="sr-Cyrl-RS" sz="1600" dirty="0"/>
              <a:t>динара.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6E5D0E-B6F3-4167-8B33-0D307B0B2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785862972"/>
              </p:ext>
            </p:extLst>
          </p:nvPr>
        </p:nvGraphicFramePr>
        <p:xfrm>
          <a:off x="571472" y="4365104"/>
          <a:ext cx="8032976" cy="1839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Equals 6">
            <a:extLst>
              <a:ext uri="{FF2B5EF4-FFF2-40B4-BE49-F238E27FC236}">
                <a16:creationId xmlns:a16="http://schemas.microsoft.com/office/drawing/2014/main" id="{CDB27E42-2A8D-4DD4-9160-578F8DDA6D84}"/>
              </a:ext>
            </a:extLst>
          </p:cNvPr>
          <p:cNvSpPr/>
          <p:nvPr/>
        </p:nvSpPr>
        <p:spPr>
          <a:xfrm>
            <a:off x="2609633" y="1735247"/>
            <a:ext cx="1047312" cy="978607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66762BC-F4C2-481D-B9D2-3C8B403BB8B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827584" y="1476780"/>
            <a:ext cx="1633564" cy="175275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F752DEC-C823-4E33-9B74-2DB6D4AFC9BB}"/>
              </a:ext>
            </a:extLst>
          </p:cNvPr>
          <p:cNvSpPr txBox="1"/>
          <p:nvPr/>
        </p:nvSpPr>
        <p:spPr>
          <a:xfrm>
            <a:off x="3878844" y="1839830"/>
            <a:ext cx="49794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/>
              <a:t> </a:t>
            </a:r>
            <a:r>
              <a:rPr lang="sr-Cyrl-RS" sz="4400" b="1" dirty="0" smtClean="0"/>
              <a:t>561.715.303,00 дин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704473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9919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су приходи и примања буџета?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3890768"/>
              </p:ext>
            </p:extLst>
          </p:nvPr>
        </p:nvGraphicFramePr>
        <p:xfrm>
          <a:off x="457200" y="1124744"/>
          <a:ext cx="8507288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873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105" y="247867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прихода и примања за </a:t>
            </a:r>
            <a:r>
              <a:rPr lang="sr-Cyrl-RS" sz="3000" b="1" dirty="0" smtClean="0"/>
              <a:t>202</a:t>
            </a:r>
            <a:r>
              <a:rPr lang="sr-Cyrl-RS" sz="3000" b="1" dirty="0"/>
              <a:t>5</a:t>
            </a:r>
            <a:r>
              <a:rPr lang="sr-Cyrl-RS" sz="3000" b="1" dirty="0" smtClean="0"/>
              <a:t>. </a:t>
            </a:r>
            <a:r>
              <a:rPr lang="sr-Cyrl-RS" sz="3000" b="1" dirty="0"/>
              <a:t>годину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991281895"/>
              </p:ext>
            </p:extLst>
          </p:nvPr>
        </p:nvGraphicFramePr>
        <p:xfrm>
          <a:off x="1241013" y="1417638"/>
          <a:ext cx="6661974" cy="4803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Oval 3"/>
          <p:cNvSpPr/>
          <p:nvPr/>
        </p:nvSpPr>
        <p:spPr>
          <a:xfrm>
            <a:off x="5905128" y="2395013"/>
            <a:ext cx="1296144" cy="129614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900" dirty="0" smtClean="0">
                <a:solidFill>
                  <a:schemeClr val="tx1"/>
                </a:solidFill>
              </a:rPr>
              <a:t>Порез на имовину</a:t>
            </a:r>
          </a:p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43</a:t>
            </a:r>
            <a:r>
              <a:rPr lang="sr-Cyrl-RS" sz="900" dirty="0" smtClean="0">
                <a:solidFill>
                  <a:schemeClr val="tx1"/>
                </a:solidFill>
              </a:rPr>
              <a:t>.</a:t>
            </a:r>
            <a:r>
              <a:rPr lang="en-US" sz="900" dirty="0" smtClean="0">
                <a:solidFill>
                  <a:schemeClr val="tx1"/>
                </a:solidFill>
              </a:rPr>
              <a:t>861</a:t>
            </a:r>
            <a:r>
              <a:rPr lang="sr-Cyrl-RS" sz="900" dirty="0" smtClean="0">
                <a:solidFill>
                  <a:schemeClr val="tx1"/>
                </a:solidFill>
              </a:rPr>
              <a:t>.000,00 динара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6279851" y="3403959"/>
            <a:ext cx="1368152" cy="126322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900" dirty="0" smtClean="0">
                <a:solidFill>
                  <a:schemeClr val="tx1"/>
                </a:solidFill>
              </a:rPr>
              <a:t>Порези на добра и услуге</a:t>
            </a:r>
          </a:p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16</a:t>
            </a:r>
            <a:r>
              <a:rPr lang="sr-Cyrl-RS" sz="900" dirty="0" smtClean="0">
                <a:solidFill>
                  <a:schemeClr val="tx1"/>
                </a:solidFill>
              </a:rPr>
              <a:t>.</a:t>
            </a:r>
            <a:r>
              <a:rPr lang="en-US" sz="900" dirty="0" smtClean="0">
                <a:solidFill>
                  <a:schemeClr val="tx1"/>
                </a:solidFill>
              </a:rPr>
              <a:t>011</a:t>
            </a:r>
            <a:r>
              <a:rPr lang="sr-Cyrl-RS" sz="900" dirty="0" smtClean="0">
                <a:solidFill>
                  <a:schemeClr val="tx1"/>
                </a:solidFill>
              </a:rPr>
              <a:t>.000,00 динара</a:t>
            </a:r>
            <a:endParaRPr lang="en-US" sz="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5b7 xmlns="934e4f6f-c740-4e49-838d-10594e3f873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1DB5488F8A3A4FBFF3F075976528E0" ma:contentTypeVersion="7" ma:contentTypeDescription="Create a new document." ma:contentTypeScope="" ma:versionID="2c04ddfa2f56fad5ccd768ef06c59c72">
  <xsd:schema xmlns:xsd="http://www.w3.org/2001/XMLSchema" xmlns:xs="http://www.w3.org/2001/XMLSchema" xmlns:p="http://schemas.microsoft.com/office/2006/metadata/properties" xmlns:ns2="934e4f6f-c740-4e49-838d-10594e3f873c" targetNamespace="http://schemas.microsoft.com/office/2006/metadata/properties" ma:root="true" ma:fieldsID="8130c621a27252918d73286d6f28d563" ns2:_="">
    <xsd:import namespace="934e4f6f-c740-4e49-838d-10594e3f87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p5b7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e4f6f-c740-4e49-838d-10594e3f87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p5b7" ma:index="14" nillable="true" ma:displayName="Number" ma:internalName="p5b7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9139D4E-A633-45DF-BE44-F5A0ED2D976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5CF0692-5A2C-4794-9CAF-6478EEE9EEC6}">
  <ds:schemaRefs>
    <ds:schemaRef ds:uri="http://purl.org/dc/elements/1.1/"/>
    <ds:schemaRef ds:uri="http://purl.org/dc/terms/"/>
    <ds:schemaRef ds:uri="934e4f6f-c740-4e49-838d-10594e3f873c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2D0BA65-3F88-4AB5-87A4-35CC7F6B16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4e4f6f-c740-4e49-838d-10594e3f87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1272</TotalTime>
  <Words>1866</Words>
  <Application>Microsoft Office PowerPoint</Application>
  <PresentationFormat>On-screen Show (4:3)</PresentationFormat>
  <Paragraphs>409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Wingdings</vt:lpstr>
      <vt:lpstr>Custom Design</vt:lpstr>
      <vt:lpstr> ОПШТИНА МЕРОШИНА</vt:lpstr>
      <vt:lpstr>Увод</vt:lpstr>
      <vt:lpstr>Ко се финансира из буџета?</vt:lpstr>
      <vt:lpstr>Како настаје буџет општине?</vt:lpstr>
      <vt:lpstr>Ко учествује у буџетском процесу?</vt:lpstr>
      <vt:lpstr>На основу чега се доноси буџет?</vt:lpstr>
      <vt:lpstr>Како се пуни општинска каса?</vt:lpstr>
      <vt:lpstr>Шта су приходи и примања буџета?</vt:lpstr>
      <vt:lpstr>Структура планираних прихода и примања за 2025. годину</vt:lpstr>
      <vt:lpstr>На шта се троше јавна средства?</vt:lpstr>
      <vt:lpstr>PowerPoint Presentation</vt:lpstr>
      <vt:lpstr>Структура пројектованих расхода и издатака буџета за 2025.годину</vt:lpstr>
      <vt:lpstr>Планирани расходи буџета по програмима</vt:lpstr>
      <vt:lpstr>Планирани расходи буџета по програмима</vt:lpstr>
      <vt:lpstr>Планирани расходи буџета расподељени по директним и индиректним буџетским корисницима</vt:lpstr>
      <vt:lpstr>Најважнији планирани капитални пројекти</vt:lpstr>
      <vt:lpstr>Учешће грађана у буџетском процесу</vt:lpstr>
      <vt:lpstr>Табела грађана на предложене пројекте локалне самоуправе</vt:lpstr>
      <vt:lpstr>Такође, учешћем у анкети, грађанима је дата могућност да сами изнесу своје идеје за пројекат, односно да лично дају предлоге који би могли живот у њиховом насељу учинити бољим и квалитетнијим. </vt:lpstr>
      <vt:lpstr>Добро утврђен буџет је предуслов за реализацију јавних политика, стога позивамо све наше суграђане да се одговорно укључе у буџетске процесе  и допринесу ефективној,економичној и ефикасној употреби јавних средстава у остваривању циљева који су овим буџетом постављени.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ОПШТИНА КОВИН</dc:title>
  <dc:creator>jelenacubrilo@gmail.com</dc:creator>
  <cp:lastModifiedBy>Dragan Jovanovic</cp:lastModifiedBy>
  <cp:revision>147</cp:revision>
  <cp:lastPrinted>2024-02-20T09:43:01Z</cp:lastPrinted>
  <dcterms:created xsi:type="dcterms:W3CDTF">2020-12-04T11:30:34Z</dcterms:created>
  <dcterms:modified xsi:type="dcterms:W3CDTF">2024-11-25T09:06:46Z</dcterms:modified>
</cp:coreProperties>
</file>